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2" r:id="rId1"/>
  </p:sldMasterIdLst>
  <p:sldIdLst>
    <p:sldId id="256" r:id="rId2"/>
    <p:sldId id="257" r:id="rId3"/>
    <p:sldId id="281" r:id="rId4"/>
    <p:sldId id="282" r:id="rId5"/>
    <p:sldId id="265" r:id="rId6"/>
    <p:sldId id="298" r:id="rId7"/>
    <p:sldId id="284" r:id="rId8"/>
    <p:sldId id="285" r:id="rId9"/>
    <p:sldId id="286" r:id="rId10"/>
    <p:sldId id="287" r:id="rId11"/>
    <p:sldId id="288" r:id="rId12"/>
    <p:sldId id="289" r:id="rId13"/>
    <p:sldId id="291" r:id="rId14"/>
    <p:sldId id="292" r:id="rId15"/>
    <p:sldId id="293" r:id="rId16"/>
    <p:sldId id="299" r:id="rId17"/>
    <p:sldId id="300" r:id="rId18"/>
    <p:sldId id="301" r:id="rId19"/>
    <p:sldId id="303" r:id="rId20"/>
    <p:sldId id="294" r:id="rId21"/>
    <p:sldId id="296" r:id="rId22"/>
    <p:sldId id="304" r:id="rId23"/>
    <p:sldId id="295" r:id="rId24"/>
    <p:sldId id="302" r:id="rId25"/>
    <p:sldId id="297" r:id="rId26"/>
    <p:sldId id="269" r:id="rId2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t>2014/10/31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23528" y="1752601"/>
            <a:ext cx="8134672" cy="1829761"/>
          </a:xfrm>
        </p:spPr>
        <p:txBody>
          <a:bodyPr/>
          <a:lstStyle/>
          <a:p>
            <a:r>
              <a:rPr lang="zh-TW" altLang="en-US" dirty="0"/>
              <a:t>學生證照改版教育</a:t>
            </a:r>
            <a:r>
              <a:rPr lang="zh-TW" altLang="en-US" dirty="0" smtClean="0"/>
              <a:t>訓練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(</a:t>
            </a:r>
            <a:r>
              <a:rPr lang="zh-TW" altLang="en-US" smtClean="0"/>
              <a:t>系助理篇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zh-TW" altLang="en-US" dirty="0"/>
              <a:t>圖書資訊</a:t>
            </a:r>
            <a:r>
              <a:rPr lang="zh-TW" altLang="en-US" dirty="0" smtClean="0"/>
              <a:t>處 劉慶源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2857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現況</a:t>
            </a:r>
            <a:r>
              <a:rPr lang="zh-TW" altLang="en-US" dirty="0"/>
              <a:t>說明</a:t>
            </a:r>
            <a:endParaRPr lang="en-US" altLang="zh-TW" dirty="0" smtClean="0"/>
          </a:p>
          <a:p>
            <a:r>
              <a:rPr lang="zh-TW" altLang="en-US" dirty="0" smtClean="0"/>
              <a:t>學生證照申請流程</a:t>
            </a:r>
            <a:endParaRPr lang="en-US" altLang="zh-TW" dirty="0" smtClean="0"/>
          </a:p>
          <a:p>
            <a:r>
              <a:rPr lang="zh-TW" altLang="en-US" dirty="0" smtClean="0"/>
              <a:t>功能概要</a:t>
            </a:r>
            <a:endParaRPr lang="en-US" altLang="zh-TW" dirty="0" smtClean="0"/>
          </a:p>
          <a:p>
            <a:r>
              <a:rPr lang="zh-TW" altLang="en-US" dirty="0" smtClean="0"/>
              <a:t>操作示範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系助理</a:t>
            </a:r>
            <a:r>
              <a:rPr lang="zh-TW" altLang="en-US" dirty="0" smtClean="0"/>
              <a:t>初審</a:t>
            </a:r>
            <a:endParaRPr lang="en-US" altLang="zh-TW" dirty="0" smtClean="0"/>
          </a:p>
          <a:p>
            <a:pPr lvl="1"/>
            <a:r>
              <a:rPr lang="zh-TW" altLang="en-US" dirty="0"/>
              <a:t>替學生申請</a:t>
            </a:r>
            <a:r>
              <a:rPr lang="zh-TW" altLang="en-US" dirty="0" smtClean="0"/>
              <a:t>證照</a:t>
            </a:r>
            <a:endParaRPr lang="en-US" altLang="zh-TW" dirty="0" smtClean="0"/>
          </a:p>
          <a:p>
            <a:pPr lvl="1"/>
            <a:r>
              <a:rPr lang="zh-TW" altLang="en-US" dirty="0"/>
              <a:t>替學生退件重送</a:t>
            </a:r>
            <a:endParaRPr lang="en-US" altLang="zh-TW" dirty="0" smtClean="0"/>
          </a:p>
          <a:p>
            <a:pPr lvl="1"/>
            <a:r>
              <a:rPr lang="zh-TW" altLang="en-US" dirty="0"/>
              <a:t>查詢自已的證照審核紀錄</a:t>
            </a:r>
            <a:endParaRPr lang="en-US" altLang="zh-TW" dirty="0" smtClean="0"/>
          </a:p>
          <a:p>
            <a:r>
              <a:rPr lang="zh-TW" altLang="en-US" dirty="0" smtClean="0"/>
              <a:t>注意事項</a:t>
            </a:r>
            <a:endParaRPr lang="en-US" altLang="zh-TW" dirty="0" smtClean="0"/>
          </a:p>
          <a:p>
            <a:r>
              <a:rPr lang="zh-TW" altLang="en-US" dirty="0" smtClean="0"/>
              <a:t>問題</a:t>
            </a:r>
            <a:r>
              <a:rPr lang="zh-TW" altLang="en-US" dirty="0"/>
              <a:t>討論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內容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837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現況說明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2699792" y="1124744"/>
            <a:ext cx="3240360" cy="5112568"/>
            <a:chOff x="2457575" y="1121079"/>
            <a:chExt cx="3240360" cy="5112568"/>
          </a:xfrm>
        </p:grpSpPr>
        <p:sp>
          <p:nvSpPr>
            <p:cNvPr id="14" name="流程圖: 決策 13"/>
            <p:cNvSpPr/>
            <p:nvPr/>
          </p:nvSpPr>
          <p:spPr>
            <a:xfrm>
              <a:off x="3520218" y="2921279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各系助理</a:t>
              </a:r>
              <a:endParaRPr lang="zh-TW" altLang="en-US" sz="1600" dirty="0"/>
            </a:p>
          </p:txBody>
        </p:sp>
        <p:sp>
          <p:nvSpPr>
            <p:cNvPr id="125" name="文字方塊 124"/>
            <p:cNvSpPr txBox="1"/>
            <p:nvPr/>
          </p:nvSpPr>
          <p:spPr>
            <a:xfrm>
              <a:off x="4236977" y="3857383"/>
              <a:ext cx="14609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solidFill>
                    <a:srgbClr val="0070C0"/>
                  </a:solidFill>
                </a:rPr>
                <a:t>(</a:t>
              </a:r>
              <a:r>
                <a:rPr lang="zh-TW" altLang="en-US" dirty="0" smtClean="0">
                  <a:solidFill>
                    <a:srgbClr val="0070C0"/>
                  </a:solidFill>
                </a:rPr>
                <a:t>送線上簽核</a:t>
              </a:r>
              <a:r>
                <a:rPr lang="en-US" altLang="zh-TW" dirty="0" smtClean="0">
                  <a:solidFill>
                    <a:srgbClr val="0070C0"/>
                  </a:solidFill>
                </a:rPr>
                <a:t>)</a:t>
              </a:r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4" name="流程圖: 程序 3"/>
            <p:cNvSpPr/>
            <p:nvPr/>
          </p:nvSpPr>
          <p:spPr>
            <a:xfrm>
              <a:off x="3483562" y="2060848"/>
              <a:ext cx="1584176" cy="576064"/>
            </a:xfrm>
            <a:prstGeom prst="flowChartProcess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學生</a:t>
              </a:r>
              <a:endParaRPr lang="en-US" altLang="zh-TW" sz="1600" dirty="0" smtClean="0"/>
            </a:p>
            <a:p>
              <a:pPr algn="ctr"/>
              <a:r>
                <a:rPr lang="zh-TW" altLang="en-US" sz="1600" dirty="0" smtClean="0"/>
                <a:t>申請證照</a:t>
              </a:r>
              <a:endParaRPr lang="zh-TW" altLang="en-US" sz="1600" dirty="0"/>
            </a:p>
          </p:txBody>
        </p:sp>
        <p:sp>
          <p:nvSpPr>
            <p:cNvPr id="12" name="流程圖: 結束點 11"/>
            <p:cNvSpPr/>
            <p:nvPr/>
          </p:nvSpPr>
          <p:spPr>
            <a:xfrm>
              <a:off x="3599304" y="5657583"/>
              <a:ext cx="1368152" cy="576064"/>
            </a:xfrm>
            <a:prstGeom prst="flowChartTerminator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審核通過</a:t>
              </a:r>
              <a:endParaRPr lang="zh-TW" altLang="en-US" sz="1600" dirty="0"/>
            </a:p>
          </p:txBody>
        </p:sp>
        <p:sp>
          <p:nvSpPr>
            <p:cNvPr id="13" name="流程圖: 結束點 12"/>
            <p:cNvSpPr/>
            <p:nvPr/>
          </p:nvSpPr>
          <p:spPr>
            <a:xfrm>
              <a:off x="3491292" y="1121079"/>
              <a:ext cx="1584176" cy="576064"/>
            </a:xfrm>
            <a:prstGeom prst="flowChartTerminator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學生證照</a:t>
              </a:r>
              <a:r>
                <a:rPr lang="en-US" altLang="zh-TW" sz="1600" dirty="0" smtClean="0"/>
                <a:t/>
              </a:r>
              <a:br>
                <a:rPr lang="en-US" altLang="zh-TW" sz="1600" dirty="0" smtClean="0"/>
              </a:br>
              <a:r>
                <a:rPr lang="zh-TW" altLang="en-US" sz="1600" dirty="0" smtClean="0"/>
                <a:t>申請流程</a:t>
              </a:r>
              <a:endParaRPr lang="zh-TW" altLang="en-US" sz="1600" dirty="0"/>
            </a:p>
          </p:txBody>
        </p:sp>
        <p:sp>
          <p:nvSpPr>
            <p:cNvPr id="15" name="流程圖: 決策 14"/>
            <p:cNvSpPr/>
            <p:nvPr/>
          </p:nvSpPr>
          <p:spPr>
            <a:xfrm>
              <a:off x="3519566" y="4281237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教資中心</a:t>
              </a:r>
              <a:endParaRPr lang="en-US" altLang="zh-TW" sz="1600" dirty="0"/>
            </a:p>
          </p:txBody>
        </p:sp>
        <p:cxnSp>
          <p:nvCxnSpPr>
            <p:cNvPr id="19" name="肘形接點 18"/>
            <p:cNvCxnSpPr>
              <a:stCxn id="13" idx="2"/>
              <a:endCxn id="4" idx="0"/>
            </p:cNvCxnSpPr>
            <p:nvPr/>
          </p:nvCxnSpPr>
          <p:spPr>
            <a:xfrm rot="5400000">
              <a:off x="4097663" y="1875130"/>
              <a:ext cx="363705" cy="773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肘形接點 20"/>
            <p:cNvCxnSpPr>
              <a:stCxn id="4" idx="2"/>
              <a:endCxn id="14" idx="0"/>
            </p:cNvCxnSpPr>
            <p:nvPr/>
          </p:nvCxnSpPr>
          <p:spPr>
            <a:xfrm rot="16200000" flipH="1">
              <a:off x="4133793" y="2778769"/>
              <a:ext cx="284367" cy="652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肘形接點 92"/>
            <p:cNvCxnSpPr>
              <a:stCxn id="14" idx="1"/>
              <a:endCxn id="4" idx="1"/>
            </p:cNvCxnSpPr>
            <p:nvPr/>
          </p:nvCxnSpPr>
          <p:spPr>
            <a:xfrm rot="10800000">
              <a:off x="3483562" y="2348881"/>
              <a:ext cx="36656" cy="1040451"/>
            </a:xfrm>
            <a:prstGeom prst="bentConnector3">
              <a:avLst>
                <a:gd name="adj1" fmla="val 723636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2457575" y="2779095"/>
              <a:ext cx="81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(</a:t>
              </a:r>
              <a:r>
                <a:rPr lang="zh-TW" altLang="en-US" dirty="0" smtClean="0">
                  <a:solidFill>
                    <a:srgbClr val="FF0000"/>
                  </a:solidFill>
                </a:rPr>
                <a:t>退件</a:t>
              </a:r>
              <a:r>
                <a:rPr lang="en-US" altLang="zh-TW" dirty="0" smtClean="0">
                  <a:solidFill>
                    <a:srgbClr val="FF0000"/>
                  </a:solidFill>
                </a:rPr>
                <a:t>)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0" name="肘形接點 19"/>
          <p:cNvCxnSpPr>
            <a:stCxn id="14" idx="2"/>
            <a:endCxn id="15" idx="0"/>
          </p:cNvCxnSpPr>
          <p:nvPr/>
        </p:nvCxnSpPr>
        <p:spPr>
          <a:xfrm rot="5400000">
            <a:off x="4306266" y="4072649"/>
            <a:ext cx="423854" cy="65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肘形接點 41"/>
          <p:cNvCxnSpPr>
            <a:stCxn id="15" idx="2"/>
            <a:endCxn id="12" idx="0"/>
          </p:cNvCxnSpPr>
          <p:nvPr/>
        </p:nvCxnSpPr>
        <p:spPr>
          <a:xfrm rot="16200000" flipH="1">
            <a:off x="4301611" y="5437262"/>
            <a:ext cx="440242" cy="773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肘形接點 59"/>
          <p:cNvCxnSpPr>
            <a:stCxn id="15" idx="1"/>
            <a:endCxn id="4" idx="1"/>
          </p:cNvCxnSpPr>
          <p:nvPr/>
        </p:nvCxnSpPr>
        <p:spPr>
          <a:xfrm rot="10800000">
            <a:off x="3725779" y="2352546"/>
            <a:ext cx="36004" cy="2400409"/>
          </a:xfrm>
          <a:prstGeom prst="bentConnector3">
            <a:avLst>
              <a:gd name="adj1" fmla="val 73492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36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學生證照申請</a:t>
            </a:r>
            <a:r>
              <a:rPr lang="zh-TW" altLang="en-US" dirty="0"/>
              <a:t>流程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827584" y="1209125"/>
            <a:ext cx="7272294" cy="5316219"/>
            <a:chOff x="585367" y="1205460"/>
            <a:chExt cx="7272294" cy="5316219"/>
          </a:xfrm>
        </p:grpSpPr>
        <p:sp>
          <p:nvSpPr>
            <p:cNvPr id="14" name="流程圖: 決策 13"/>
            <p:cNvSpPr/>
            <p:nvPr/>
          </p:nvSpPr>
          <p:spPr>
            <a:xfrm>
              <a:off x="3520218" y="2921279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各系助理</a:t>
              </a:r>
              <a:endParaRPr lang="zh-TW" altLang="en-US" sz="1600" dirty="0"/>
            </a:p>
          </p:txBody>
        </p:sp>
        <p:sp>
          <p:nvSpPr>
            <p:cNvPr id="86" name="文字方塊 85"/>
            <p:cNvSpPr txBox="1"/>
            <p:nvPr/>
          </p:nvSpPr>
          <p:spPr>
            <a:xfrm>
              <a:off x="2198210" y="1963918"/>
              <a:ext cx="81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(</a:t>
              </a:r>
              <a:r>
                <a:rPr lang="zh-TW" altLang="en-US" dirty="0" smtClean="0">
                  <a:solidFill>
                    <a:srgbClr val="FF0000"/>
                  </a:solidFill>
                </a:rPr>
                <a:t>退件</a:t>
              </a:r>
              <a:r>
                <a:rPr lang="en-US" altLang="zh-TW" dirty="0" smtClean="0">
                  <a:solidFill>
                    <a:srgbClr val="FF0000"/>
                  </a:solidFill>
                </a:rPr>
                <a:t>)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25" name="文字方塊 124"/>
            <p:cNvSpPr txBox="1"/>
            <p:nvPr/>
          </p:nvSpPr>
          <p:spPr>
            <a:xfrm>
              <a:off x="4236977" y="3857383"/>
              <a:ext cx="14609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solidFill>
                    <a:srgbClr val="0070C0"/>
                  </a:solidFill>
                </a:rPr>
                <a:t>(</a:t>
              </a:r>
              <a:r>
                <a:rPr lang="zh-TW" altLang="en-US" dirty="0" smtClean="0">
                  <a:solidFill>
                    <a:srgbClr val="0070C0"/>
                  </a:solidFill>
                </a:rPr>
                <a:t>送線上簽核</a:t>
              </a:r>
              <a:r>
                <a:rPr lang="en-US" altLang="zh-TW" dirty="0" smtClean="0">
                  <a:solidFill>
                    <a:srgbClr val="0070C0"/>
                  </a:solidFill>
                </a:rPr>
                <a:t>)</a:t>
              </a:r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4" name="流程圖: 程序 3"/>
            <p:cNvSpPr/>
            <p:nvPr/>
          </p:nvSpPr>
          <p:spPr>
            <a:xfrm>
              <a:off x="3483562" y="2060848"/>
              <a:ext cx="1584176" cy="576064"/>
            </a:xfrm>
            <a:prstGeom prst="flowChartProcess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學生</a:t>
              </a:r>
              <a:endParaRPr lang="en-US" altLang="zh-TW" sz="1600" dirty="0" smtClean="0"/>
            </a:p>
            <a:p>
              <a:pPr algn="ctr"/>
              <a:r>
                <a:rPr lang="zh-TW" altLang="en-US" sz="1600" dirty="0" smtClean="0"/>
                <a:t>申請證照</a:t>
              </a:r>
              <a:endParaRPr lang="zh-TW" altLang="en-US" sz="1600" dirty="0"/>
            </a:p>
          </p:txBody>
        </p:sp>
        <p:sp>
          <p:nvSpPr>
            <p:cNvPr id="12" name="流程圖: 結束點 11"/>
            <p:cNvSpPr/>
            <p:nvPr/>
          </p:nvSpPr>
          <p:spPr>
            <a:xfrm>
              <a:off x="3567402" y="5945615"/>
              <a:ext cx="1368152" cy="576064"/>
            </a:xfrm>
            <a:prstGeom prst="flowChartTerminator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審核通過</a:t>
              </a:r>
              <a:endParaRPr lang="zh-TW" altLang="en-US" sz="1600" dirty="0"/>
            </a:p>
          </p:txBody>
        </p:sp>
        <p:sp>
          <p:nvSpPr>
            <p:cNvPr id="13" name="流程圖: 結束點 12"/>
            <p:cNvSpPr/>
            <p:nvPr/>
          </p:nvSpPr>
          <p:spPr>
            <a:xfrm>
              <a:off x="3484213" y="1205460"/>
              <a:ext cx="1584176" cy="576064"/>
            </a:xfrm>
            <a:prstGeom prst="flowChartTerminator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學生證照</a:t>
              </a:r>
              <a:r>
                <a:rPr lang="en-US" altLang="zh-TW" sz="1600" dirty="0" smtClean="0"/>
                <a:t/>
              </a:r>
              <a:br>
                <a:rPr lang="en-US" altLang="zh-TW" sz="1600" dirty="0" smtClean="0"/>
              </a:br>
              <a:r>
                <a:rPr lang="zh-TW" altLang="en-US" sz="1600" dirty="0" smtClean="0"/>
                <a:t>申請流程</a:t>
              </a:r>
              <a:endParaRPr lang="zh-TW" altLang="en-US" sz="1600" dirty="0"/>
            </a:p>
          </p:txBody>
        </p:sp>
        <p:sp>
          <p:nvSpPr>
            <p:cNvPr id="15" name="流程圖: 決策 14"/>
            <p:cNvSpPr/>
            <p:nvPr/>
          </p:nvSpPr>
          <p:spPr>
            <a:xfrm>
              <a:off x="6201991" y="4405754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教資中心</a:t>
              </a:r>
              <a:endParaRPr lang="en-US" altLang="zh-TW" sz="1600" dirty="0"/>
            </a:p>
          </p:txBody>
        </p:sp>
        <p:cxnSp>
          <p:nvCxnSpPr>
            <p:cNvPr id="19" name="肘形接點 18"/>
            <p:cNvCxnSpPr>
              <a:stCxn id="13" idx="2"/>
              <a:endCxn id="4" idx="0"/>
            </p:cNvCxnSpPr>
            <p:nvPr/>
          </p:nvCxnSpPr>
          <p:spPr>
            <a:xfrm rot="5400000">
              <a:off x="4136314" y="1920861"/>
              <a:ext cx="279324" cy="651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肘形接點 20"/>
            <p:cNvCxnSpPr>
              <a:stCxn id="4" idx="2"/>
              <a:endCxn id="14" idx="0"/>
            </p:cNvCxnSpPr>
            <p:nvPr/>
          </p:nvCxnSpPr>
          <p:spPr>
            <a:xfrm rot="16200000" flipH="1">
              <a:off x="4133793" y="2778769"/>
              <a:ext cx="284367" cy="652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肘形接點 92"/>
            <p:cNvCxnSpPr>
              <a:stCxn id="14" idx="1"/>
              <a:endCxn id="4" idx="1"/>
            </p:cNvCxnSpPr>
            <p:nvPr/>
          </p:nvCxnSpPr>
          <p:spPr>
            <a:xfrm rot="10800000">
              <a:off x="3483562" y="2348881"/>
              <a:ext cx="36656" cy="1040451"/>
            </a:xfrm>
            <a:prstGeom prst="bentConnector3">
              <a:avLst>
                <a:gd name="adj1" fmla="val 723636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流程圖: 決策 23"/>
            <p:cNvSpPr/>
            <p:nvPr/>
          </p:nvSpPr>
          <p:spPr>
            <a:xfrm>
              <a:off x="2483768" y="4405754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圖資處</a:t>
              </a:r>
              <a:endParaRPr lang="en-US" altLang="zh-TW" sz="1600" dirty="0"/>
            </a:p>
          </p:txBody>
        </p:sp>
        <p:sp>
          <p:nvSpPr>
            <p:cNvPr id="27" name="流程圖: 決策 26"/>
            <p:cNvSpPr/>
            <p:nvPr/>
          </p:nvSpPr>
          <p:spPr>
            <a:xfrm>
              <a:off x="4250045" y="4403834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衛保組</a:t>
              </a:r>
              <a:endParaRPr lang="en-US" altLang="zh-TW" sz="1600" dirty="0"/>
            </a:p>
          </p:txBody>
        </p:sp>
        <p:sp>
          <p:nvSpPr>
            <p:cNvPr id="28" name="流程圖: 決策 27"/>
            <p:cNvSpPr/>
            <p:nvPr/>
          </p:nvSpPr>
          <p:spPr>
            <a:xfrm>
              <a:off x="585367" y="4405754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語言教學組</a:t>
              </a:r>
              <a:endParaRPr lang="en-US" altLang="zh-TW" sz="1600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1305447" y="4180007"/>
              <a:ext cx="9355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00B050"/>
                  </a:solidFill>
                </a:rPr>
                <a:t>(</a:t>
              </a:r>
              <a:r>
                <a:rPr lang="zh-TW" altLang="en-US" sz="1200" dirty="0" smtClean="0">
                  <a:solidFill>
                    <a:srgbClr val="00B050"/>
                  </a:solidFill>
                </a:rPr>
                <a:t>語言門檻</a:t>
              </a:r>
              <a:r>
                <a:rPr lang="en-US" altLang="zh-TW" sz="1200" dirty="0" smtClean="0">
                  <a:solidFill>
                    <a:srgbClr val="00B050"/>
                  </a:solidFill>
                </a:rPr>
                <a:t>)</a:t>
              </a:r>
              <a:endParaRPr lang="zh-TW" alt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3177655" y="4173868"/>
              <a:ext cx="9355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00B050"/>
                  </a:solidFill>
                </a:rPr>
                <a:t>(</a:t>
              </a:r>
              <a:r>
                <a:rPr lang="zh-TW" altLang="en-US" sz="1200" dirty="0" smtClean="0">
                  <a:solidFill>
                    <a:srgbClr val="00B050"/>
                  </a:solidFill>
                </a:rPr>
                <a:t>資訊門檻</a:t>
              </a:r>
              <a:r>
                <a:rPr lang="en-US" altLang="zh-TW" sz="1200" dirty="0" smtClean="0">
                  <a:solidFill>
                    <a:srgbClr val="00B050"/>
                  </a:solidFill>
                </a:rPr>
                <a:t>)</a:t>
              </a:r>
              <a:endParaRPr lang="zh-TW" alt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4977855" y="4173868"/>
              <a:ext cx="12220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00B050"/>
                  </a:solidFill>
                </a:rPr>
                <a:t>(</a:t>
              </a:r>
              <a:r>
                <a:rPr lang="zh-TW" altLang="en-US" sz="1200" dirty="0" smtClean="0">
                  <a:solidFill>
                    <a:srgbClr val="00B050"/>
                  </a:solidFill>
                </a:rPr>
                <a:t>急救相關證照</a:t>
              </a:r>
              <a:r>
                <a:rPr lang="en-US" altLang="zh-TW" sz="1200" dirty="0" smtClean="0">
                  <a:solidFill>
                    <a:srgbClr val="00B050"/>
                  </a:solidFill>
                </a:rPr>
                <a:t>)</a:t>
              </a:r>
              <a:endParaRPr lang="zh-TW" alt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6922071" y="4168444"/>
              <a:ext cx="9355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00B050"/>
                  </a:solidFill>
                </a:rPr>
                <a:t>(</a:t>
              </a:r>
              <a:r>
                <a:rPr lang="zh-TW" altLang="en-US" sz="1200" dirty="0" smtClean="0">
                  <a:solidFill>
                    <a:srgbClr val="00B050"/>
                  </a:solidFill>
                </a:rPr>
                <a:t>專業證照</a:t>
              </a:r>
              <a:r>
                <a:rPr lang="en-US" altLang="zh-TW" sz="1200" dirty="0" smtClean="0">
                  <a:solidFill>
                    <a:srgbClr val="00B050"/>
                  </a:solidFill>
                </a:rPr>
                <a:t>)</a:t>
              </a:r>
              <a:endParaRPr lang="zh-TW" alt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67" name="文字方塊 66"/>
            <p:cNvSpPr txBox="1"/>
            <p:nvPr/>
          </p:nvSpPr>
          <p:spPr>
            <a:xfrm>
              <a:off x="5509861" y="1972072"/>
              <a:ext cx="81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(</a:t>
              </a:r>
              <a:r>
                <a:rPr lang="zh-TW" altLang="en-US" dirty="0" smtClean="0">
                  <a:solidFill>
                    <a:srgbClr val="FF0000"/>
                  </a:solidFill>
                </a:rPr>
                <a:t>退件</a:t>
              </a:r>
              <a:r>
                <a:rPr lang="en-US" altLang="zh-TW" dirty="0" smtClean="0">
                  <a:solidFill>
                    <a:srgbClr val="FF0000"/>
                  </a:solidFill>
                </a:rPr>
                <a:t>)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8" name="肘形接點 7"/>
          <p:cNvCxnSpPr>
            <a:stCxn id="14" idx="2"/>
            <a:endCxn id="28" idx="0"/>
          </p:cNvCxnSpPr>
          <p:nvPr/>
        </p:nvCxnSpPr>
        <p:spPr>
          <a:xfrm rot="5400000">
            <a:off x="2776909" y="2667808"/>
            <a:ext cx="548371" cy="2934851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接點 9"/>
          <p:cNvCxnSpPr>
            <a:stCxn id="14" idx="2"/>
            <a:endCxn id="24" idx="0"/>
          </p:cNvCxnSpPr>
          <p:nvPr/>
        </p:nvCxnSpPr>
        <p:spPr>
          <a:xfrm rot="5400000">
            <a:off x="3726109" y="3617008"/>
            <a:ext cx="548371" cy="103645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接點 15"/>
          <p:cNvCxnSpPr>
            <a:stCxn id="14" idx="2"/>
            <a:endCxn id="27" idx="0"/>
          </p:cNvCxnSpPr>
          <p:nvPr/>
        </p:nvCxnSpPr>
        <p:spPr>
          <a:xfrm rot="16200000" flipH="1">
            <a:off x="4610207" y="3769359"/>
            <a:ext cx="546451" cy="729827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/>
          <p:cNvCxnSpPr>
            <a:stCxn id="14" idx="2"/>
            <a:endCxn id="15" idx="0"/>
          </p:cNvCxnSpPr>
          <p:nvPr/>
        </p:nvCxnSpPr>
        <p:spPr>
          <a:xfrm rot="16200000" flipH="1">
            <a:off x="5585220" y="2794346"/>
            <a:ext cx="548371" cy="2681773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接點 29"/>
          <p:cNvCxnSpPr>
            <a:stCxn id="28" idx="2"/>
            <a:endCxn id="12" idx="0"/>
          </p:cNvCxnSpPr>
          <p:nvPr/>
        </p:nvCxnSpPr>
        <p:spPr>
          <a:xfrm rot="16200000" flipH="1">
            <a:off x="2736803" y="4192387"/>
            <a:ext cx="603757" cy="2910027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接點 31"/>
          <p:cNvCxnSpPr>
            <a:stCxn id="24" idx="2"/>
            <a:endCxn id="12" idx="0"/>
          </p:cNvCxnSpPr>
          <p:nvPr/>
        </p:nvCxnSpPr>
        <p:spPr>
          <a:xfrm rot="16200000" flipH="1">
            <a:off x="3686004" y="5141588"/>
            <a:ext cx="603757" cy="101162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接點 33"/>
          <p:cNvCxnSpPr>
            <a:stCxn id="27" idx="2"/>
            <a:endCxn id="12" idx="0"/>
          </p:cNvCxnSpPr>
          <p:nvPr/>
        </p:nvCxnSpPr>
        <p:spPr>
          <a:xfrm rot="5400000">
            <a:off x="4568183" y="5269116"/>
            <a:ext cx="605677" cy="754651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肘形接點 41"/>
          <p:cNvCxnSpPr>
            <a:stCxn id="15" idx="2"/>
            <a:endCxn id="12" idx="0"/>
          </p:cNvCxnSpPr>
          <p:nvPr/>
        </p:nvCxnSpPr>
        <p:spPr>
          <a:xfrm rot="5400000">
            <a:off x="5545116" y="4294103"/>
            <a:ext cx="603757" cy="2706597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接點 51"/>
          <p:cNvCxnSpPr>
            <a:stCxn id="28" idx="1"/>
            <a:endCxn id="4" idx="1"/>
          </p:cNvCxnSpPr>
          <p:nvPr/>
        </p:nvCxnSpPr>
        <p:spPr>
          <a:xfrm rot="10800000" flipH="1">
            <a:off x="827583" y="2352545"/>
            <a:ext cx="2898195" cy="2524926"/>
          </a:xfrm>
          <a:prstGeom prst="bentConnector3">
            <a:avLst>
              <a:gd name="adj1" fmla="val -788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肘形接點 53"/>
          <p:cNvCxnSpPr>
            <a:stCxn id="24" idx="1"/>
            <a:endCxn id="4" idx="1"/>
          </p:cNvCxnSpPr>
          <p:nvPr/>
        </p:nvCxnSpPr>
        <p:spPr>
          <a:xfrm rot="10800000" flipH="1">
            <a:off x="2725985" y="2352545"/>
            <a:ext cx="999794" cy="2524926"/>
          </a:xfrm>
          <a:prstGeom prst="bentConnector3">
            <a:avLst>
              <a:gd name="adj1" fmla="val -2286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肘形接點 57"/>
          <p:cNvCxnSpPr>
            <a:stCxn id="27" idx="3"/>
            <a:endCxn id="4" idx="3"/>
          </p:cNvCxnSpPr>
          <p:nvPr/>
        </p:nvCxnSpPr>
        <p:spPr>
          <a:xfrm flipH="1" flipV="1">
            <a:off x="5309955" y="2352545"/>
            <a:ext cx="694475" cy="2523006"/>
          </a:xfrm>
          <a:prstGeom prst="bentConnector3">
            <a:avLst>
              <a:gd name="adj1" fmla="val -3291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肘形接點 59"/>
          <p:cNvCxnSpPr>
            <a:stCxn id="15" idx="3"/>
            <a:endCxn id="4" idx="3"/>
          </p:cNvCxnSpPr>
          <p:nvPr/>
        </p:nvCxnSpPr>
        <p:spPr>
          <a:xfrm flipH="1" flipV="1">
            <a:off x="5309955" y="2352545"/>
            <a:ext cx="2646421" cy="2524926"/>
          </a:xfrm>
          <a:prstGeom prst="bentConnector3">
            <a:avLst>
              <a:gd name="adj1" fmla="val -863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29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+mn-ea"/>
              </a:rPr>
              <a:t>學生證照申請及初審</a:t>
            </a:r>
            <a:endParaRPr lang="en-US" altLang="zh-TW" dirty="0" smtClean="0">
              <a:latin typeface="+mn-ea"/>
            </a:endParaRPr>
          </a:p>
          <a:p>
            <a:pPr lvl="1"/>
            <a:r>
              <a:rPr lang="zh-TW" altLang="en-US" dirty="0" smtClean="0">
                <a:latin typeface="+mn-ea"/>
              </a:rPr>
              <a:t>路徑 </a:t>
            </a:r>
            <a:r>
              <a:rPr lang="en-US" altLang="zh-TW" dirty="0" smtClean="0">
                <a:latin typeface="+mn-ea"/>
              </a:rPr>
              <a:t>: C1</a:t>
            </a:r>
            <a:r>
              <a:rPr lang="zh-TW" altLang="en-US" dirty="0" smtClean="0">
                <a:latin typeface="+mn-ea"/>
              </a:rPr>
              <a:t>學生證照管理</a:t>
            </a:r>
            <a:r>
              <a:rPr lang="en-US" altLang="zh-TW" dirty="0" smtClean="0">
                <a:latin typeface="+mn-ea"/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latin typeface="+mn-ea"/>
                <a:sym typeface="Wingdings" panose="05000000000000000000" pitchFamily="2" charset="2"/>
              </a:rPr>
              <a:t>學生證照管理</a:t>
            </a:r>
            <a:r>
              <a:rPr lang="en-US" altLang="zh-TW" dirty="0" smtClean="0">
                <a:latin typeface="+mn-ea"/>
                <a:sym typeface="Wingdings" panose="05000000000000000000" pitchFamily="2" charset="2"/>
              </a:rPr>
              <a:t>0525-1</a:t>
            </a:r>
            <a:r>
              <a:rPr lang="zh-TW" altLang="en-US" dirty="0">
                <a:latin typeface="+mn-ea"/>
                <a:sym typeface="Wingdings" panose="05000000000000000000" pitchFamily="2" charset="2"/>
              </a:rPr>
              <a:t> </a:t>
            </a:r>
            <a:r>
              <a:rPr lang="zh-TW" altLang="en-US" dirty="0" smtClean="0">
                <a:latin typeface="+mn-ea"/>
                <a:sym typeface="Wingdings" panose="05000000000000000000" pitchFamily="2" charset="2"/>
              </a:rPr>
              <a:t>學生證照申請及初審。</a:t>
            </a:r>
            <a:endParaRPr lang="en-US" altLang="zh-TW" dirty="0" smtClean="0">
              <a:latin typeface="+mn-ea"/>
              <a:sym typeface="Wingdings" panose="05000000000000000000" pitchFamily="2" charset="2"/>
            </a:endParaRPr>
          </a:p>
          <a:p>
            <a:pPr lvl="1"/>
            <a:r>
              <a:rPr lang="zh-TW" altLang="en-US" dirty="0" smtClean="0">
                <a:latin typeface="+mn-ea"/>
                <a:sym typeface="Wingdings" panose="05000000000000000000" pitchFamily="2" charset="2"/>
              </a:rPr>
              <a:t>學生證照初審及申請。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查詢學生證照審核記錄</a:t>
            </a:r>
            <a:endParaRPr lang="en-US" altLang="zh-TW" dirty="0" smtClean="0">
              <a:latin typeface="+mn-ea"/>
            </a:endParaRPr>
          </a:p>
          <a:p>
            <a:pPr lvl="1"/>
            <a:r>
              <a:rPr lang="zh-TW" altLang="en-US" dirty="0" smtClean="0">
                <a:latin typeface="+mn-ea"/>
              </a:rPr>
              <a:t>路徑 </a:t>
            </a:r>
            <a:r>
              <a:rPr lang="en-US" altLang="zh-TW" dirty="0" smtClean="0">
                <a:latin typeface="+mn-ea"/>
              </a:rPr>
              <a:t>: </a:t>
            </a:r>
            <a:r>
              <a:rPr lang="en-US" altLang="zh-TW" dirty="0">
                <a:latin typeface="+mn-ea"/>
              </a:rPr>
              <a:t>C1</a:t>
            </a:r>
            <a:r>
              <a:rPr lang="zh-TW" altLang="en-US" dirty="0">
                <a:latin typeface="+mn-ea"/>
              </a:rPr>
              <a:t>學生證照管理</a:t>
            </a:r>
            <a:r>
              <a:rPr lang="en-US" altLang="zh-TW" dirty="0">
                <a:latin typeface="+mn-ea"/>
                <a:sym typeface="Wingdings" panose="05000000000000000000" pitchFamily="2" charset="2"/>
              </a:rPr>
              <a:t></a:t>
            </a:r>
            <a:r>
              <a:rPr lang="zh-TW" altLang="en-US" dirty="0">
                <a:latin typeface="+mn-ea"/>
                <a:sym typeface="Wingdings" panose="05000000000000000000" pitchFamily="2" charset="2"/>
              </a:rPr>
              <a:t>學生證照管理</a:t>
            </a:r>
            <a:r>
              <a:rPr lang="en-US" altLang="zh-TW" dirty="0" smtClean="0">
                <a:latin typeface="+mn-ea"/>
                <a:sym typeface="Wingdings" panose="05000000000000000000" pitchFamily="2" charset="2"/>
              </a:rPr>
              <a:t>C111</a:t>
            </a:r>
            <a:r>
              <a:rPr lang="zh-TW" altLang="en-US" dirty="0" smtClean="0">
                <a:latin typeface="+mn-ea"/>
                <a:sym typeface="Wingdings" panose="05000000000000000000" pitchFamily="2" charset="2"/>
              </a:rPr>
              <a:t>列印學生證照審核記錄。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查詢核心</a:t>
            </a:r>
            <a:r>
              <a:rPr lang="zh-TW" altLang="en-US" dirty="0" smtClean="0">
                <a:latin typeface="+mn-ea"/>
              </a:rPr>
              <a:t>證照</a:t>
            </a:r>
            <a:r>
              <a:rPr lang="zh-TW" altLang="en-US" dirty="0" smtClean="0">
                <a:latin typeface="+mn-ea"/>
              </a:rPr>
              <a:t>資料</a:t>
            </a:r>
            <a:endParaRPr lang="en-US" altLang="zh-TW" dirty="0" smtClean="0">
              <a:latin typeface="+mn-ea"/>
            </a:endParaRPr>
          </a:p>
          <a:p>
            <a:pPr lvl="1"/>
            <a:r>
              <a:rPr lang="zh-TW" altLang="en-US" dirty="0">
                <a:latin typeface="+mn-ea"/>
              </a:rPr>
              <a:t>路徑 </a:t>
            </a:r>
            <a:r>
              <a:rPr lang="en-US" altLang="zh-TW" dirty="0">
                <a:latin typeface="+mn-ea"/>
              </a:rPr>
              <a:t>: C1</a:t>
            </a:r>
            <a:r>
              <a:rPr lang="zh-TW" altLang="en-US" dirty="0">
                <a:latin typeface="+mn-ea"/>
              </a:rPr>
              <a:t>學生證照管理</a:t>
            </a:r>
            <a:r>
              <a:rPr lang="en-US" altLang="zh-TW" dirty="0">
                <a:latin typeface="+mn-ea"/>
                <a:sym typeface="Wingdings" panose="05000000000000000000" pitchFamily="2" charset="2"/>
              </a:rPr>
              <a:t></a:t>
            </a:r>
            <a:r>
              <a:rPr lang="zh-TW" altLang="en-US" dirty="0">
                <a:latin typeface="+mn-ea"/>
                <a:sym typeface="Wingdings" panose="05000000000000000000" pitchFamily="2" charset="2"/>
              </a:rPr>
              <a:t>學生證照管理</a:t>
            </a:r>
            <a:r>
              <a:rPr lang="en-US" altLang="zh-TW" dirty="0" smtClean="0">
                <a:latin typeface="+mn-ea"/>
                <a:sym typeface="Wingdings" panose="05000000000000000000" pitchFamily="2" charset="2"/>
              </a:rPr>
              <a:t>C109</a:t>
            </a:r>
            <a:r>
              <a:rPr lang="zh-TW" altLang="en-US" dirty="0" smtClean="0">
                <a:latin typeface="+mn-ea"/>
                <a:sym typeface="Wingdings" panose="05000000000000000000" pitchFamily="2" charset="2"/>
              </a:rPr>
              <a:t>查詢核心證照資料。</a:t>
            </a:r>
            <a:endParaRPr lang="en-US" altLang="zh-TW" dirty="0" smtClean="0">
              <a:latin typeface="+mn-ea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功能概要</a:t>
            </a:r>
          </a:p>
        </p:txBody>
      </p:sp>
    </p:spTree>
    <p:extLst>
      <p:ext uri="{BB962C8B-B14F-4D97-AF65-F5344CB8AC3E}">
        <p14:creationId xmlns:p14="http://schemas.microsoft.com/office/powerpoint/2010/main" val="100982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系助理初審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zh-TW" altLang="en-US" dirty="0"/>
              <a:t>（操作示範）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59689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挑選待審核案件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624736" cy="561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429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勾選申請中的證照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762240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453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下載佐證文件</a:t>
            </a:r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754" y="1124744"/>
            <a:ext cx="5542534" cy="561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216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輸入退回原因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5528516" cy="509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129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初審：退回申請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24744"/>
            <a:ext cx="5574953" cy="552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606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學生查詢退件原因</a:t>
            </a:r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268760"/>
            <a:ext cx="8043771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286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初審：</a:t>
            </a:r>
            <a:r>
              <a:rPr lang="zh-TW" altLang="en-US" dirty="0" smtClean="0">
                <a:latin typeface="+mn-ea"/>
                <a:ea typeface="+mn-ea"/>
              </a:rPr>
              <a:t>核准申請</a:t>
            </a:r>
            <a:endParaRPr lang="zh-TW" altLang="en-US" dirty="0">
              <a:latin typeface="+mn-ea"/>
              <a:ea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09" y="1196751"/>
            <a:ext cx="6875067" cy="551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490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替學生申請證照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zh-TW" altLang="en-US" dirty="0"/>
              <a:t>（操作示範）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10263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輸入學號，載入學生之證照資料</a:t>
            </a:r>
            <a:endParaRPr lang="zh-TW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236296" cy="541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471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輸入２字以上證照名稱查詢</a:t>
            </a: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390650"/>
            <a:ext cx="882967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956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輸入其他欄位資料，</a:t>
            </a:r>
            <a:r>
              <a:rPr lang="zh-TW" altLang="en-US" dirty="0"/>
              <a:t>最後按</a:t>
            </a:r>
            <a:r>
              <a:rPr lang="zh-TW" altLang="en-US" dirty="0">
                <a:latin typeface="新細明體"/>
                <a:ea typeface="新細明體"/>
              </a:rPr>
              <a:t>「</a:t>
            </a:r>
            <a:r>
              <a:rPr lang="zh-TW" altLang="en-US" dirty="0"/>
              <a:t>送出申請</a:t>
            </a:r>
            <a:r>
              <a:rPr lang="zh-TW" altLang="en-US" dirty="0">
                <a:latin typeface="新細明體"/>
                <a:ea typeface="新細明體"/>
              </a:rPr>
              <a:t>」</a:t>
            </a:r>
            <a:endParaRPr lang="zh-TW" alt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362075"/>
            <a:ext cx="8715375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533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送出申請成功後的畫面</a:t>
            </a:r>
            <a:endParaRPr lang="zh-TW" altLang="en-US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229600" cy="322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48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複審成功畫面</a:t>
            </a:r>
            <a:endParaRPr lang="zh-TW" altLang="en-US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7581900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547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替學生退件重送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（</a:t>
            </a:r>
            <a:r>
              <a:rPr lang="zh-TW" altLang="en-US" dirty="0"/>
              <a:t>操作示範）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81421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查看退件原因並修正，重送</a:t>
            </a:r>
            <a:endParaRPr lang="zh-TW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19351"/>
            <a:ext cx="6912768" cy="5550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052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查看申請歷史</a:t>
            </a:r>
            <a:endParaRPr lang="zh-TW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7200800" cy="565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314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TW" altLang="en-US" dirty="0"/>
              <a:t>查詢自已的證照審核</a:t>
            </a:r>
            <a:r>
              <a:rPr lang="zh-TW" altLang="en-US" dirty="0" smtClean="0"/>
              <a:t>紀錄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zh-TW" altLang="en-US" dirty="0"/>
              <a:t>（操作示範）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81421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設定查詢條件</a:t>
            </a:r>
            <a:endParaRPr lang="zh-TW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39265"/>
            <a:ext cx="6662186" cy="4357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531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</a:rPr>
              <a:t>系助理替學生申請證照時，直接送到複審，不須再多做一次初審動作。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複審</a:t>
            </a:r>
            <a:r>
              <a:rPr lang="zh-TW" altLang="en-US" dirty="0">
                <a:latin typeface="+mn-ea"/>
              </a:rPr>
              <a:t>之</a:t>
            </a:r>
            <a:r>
              <a:rPr lang="zh-TW" altLang="en-US" dirty="0" smtClean="0">
                <a:latin typeface="+mn-ea"/>
              </a:rPr>
              <a:t>表單</a:t>
            </a:r>
            <a:r>
              <a:rPr lang="en-US" altLang="zh-TW" dirty="0" smtClean="0">
                <a:latin typeface="+mn-ea"/>
              </a:rPr>
              <a:t>email</a:t>
            </a:r>
            <a:r>
              <a:rPr lang="zh-TW" altLang="en-US" dirty="0" smtClean="0">
                <a:latin typeface="+mn-ea"/>
              </a:rPr>
              <a:t>審核通知，如果是學生自行申請，將會直接寄給學生</a:t>
            </a:r>
            <a:r>
              <a:rPr lang="zh-TW" altLang="en-US" dirty="0">
                <a:latin typeface="+mn-ea"/>
              </a:rPr>
              <a:t>。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注意事項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25518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</a:rPr>
              <a:t>學生申請證照，在初審介面是否要開放修改</a:t>
            </a:r>
            <a:r>
              <a:rPr lang="zh-TW" altLang="en-US" dirty="0" smtClean="0">
                <a:latin typeface="+mn-ea"/>
              </a:rPr>
              <a:t>功能？</a:t>
            </a:r>
            <a:endParaRPr lang="en-US" altLang="zh-TW" dirty="0" smtClean="0">
              <a:latin typeface="+mn-ea"/>
            </a:endParaRPr>
          </a:p>
          <a:p>
            <a:pPr lvl="1"/>
            <a:r>
              <a:rPr lang="en-US" altLang="zh-TW" dirty="0" smtClean="0">
                <a:latin typeface="+mn-ea"/>
              </a:rPr>
              <a:t>Hint</a:t>
            </a:r>
            <a:r>
              <a:rPr lang="zh-TW" altLang="en-US" dirty="0" smtClean="0">
                <a:latin typeface="+mn-ea"/>
              </a:rPr>
              <a:t> </a:t>
            </a:r>
            <a:r>
              <a:rPr lang="en-US" altLang="zh-TW" dirty="0" smtClean="0">
                <a:latin typeface="+mn-ea"/>
              </a:rPr>
              <a:t>: </a:t>
            </a:r>
            <a:r>
              <a:rPr lang="zh-TW" altLang="en-US" dirty="0" smtClean="0">
                <a:latin typeface="+mn-ea"/>
              </a:rPr>
              <a:t>舊系統有開放，或者只開放申請種類</a:t>
            </a:r>
            <a:r>
              <a:rPr lang="zh-TW" altLang="en-US" dirty="0">
                <a:latin typeface="+mn-ea"/>
              </a:rPr>
              <a:t>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新版批次證照匯入</a:t>
            </a:r>
            <a:r>
              <a:rPr lang="zh-TW" altLang="en-US" dirty="0" smtClean="0">
                <a:latin typeface="+mn-ea"/>
              </a:rPr>
              <a:t>，相前僅提供３個單位使用</a:t>
            </a:r>
            <a:endParaRPr lang="en-US" altLang="zh-TW" dirty="0" smtClean="0">
              <a:latin typeface="+mn-ea"/>
            </a:endParaRPr>
          </a:p>
          <a:p>
            <a:pPr lvl="1"/>
            <a:r>
              <a:rPr lang="zh-TW" altLang="en-US" dirty="0" smtClean="0">
                <a:latin typeface="+mn-ea"/>
              </a:rPr>
              <a:t>語言教學組</a:t>
            </a:r>
            <a:r>
              <a:rPr lang="zh-TW" altLang="en-US" dirty="0" smtClean="0">
                <a:latin typeface="微軟正黑體"/>
                <a:ea typeface="微軟正黑體"/>
              </a:rPr>
              <a:t>、圖書資訊處</a:t>
            </a:r>
            <a:r>
              <a:rPr lang="zh-TW" altLang="en-US" dirty="0" smtClean="0">
                <a:latin typeface="微軟正黑體"/>
              </a:rPr>
              <a:t>、衛保組</a:t>
            </a:r>
            <a:r>
              <a:rPr lang="zh-TW" altLang="en-US" dirty="0">
                <a:latin typeface="新細明體"/>
                <a:ea typeface="新細明體"/>
              </a:rPr>
              <a:t>。</a:t>
            </a:r>
            <a:endParaRPr lang="en-US" altLang="zh-TW" dirty="0" smtClean="0">
              <a:latin typeface="微軟正黑體"/>
            </a:endParaRPr>
          </a:p>
          <a:p>
            <a:r>
              <a:rPr lang="zh-TW" altLang="en-US" dirty="0" smtClean="0">
                <a:latin typeface="微軟正黑體"/>
              </a:rPr>
              <a:t>語言門檻及資訊門檻</a:t>
            </a:r>
            <a:r>
              <a:rPr lang="zh-TW" altLang="en-US" dirty="0" smtClean="0">
                <a:latin typeface="微軟正黑體"/>
              </a:rPr>
              <a:t>，在複審畫面可同時審核畢業門檻</a:t>
            </a:r>
            <a:r>
              <a:rPr lang="zh-TW" altLang="en-US" dirty="0" smtClean="0">
                <a:latin typeface="新細明體"/>
                <a:ea typeface="新細明體"/>
              </a:rPr>
              <a:t>。</a:t>
            </a:r>
            <a:endParaRPr lang="zh-TW" altLang="en-US" dirty="0">
              <a:latin typeface="+mn-ea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問題</a:t>
            </a:r>
            <a:r>
              <a:rPr lang="zh-TW" altLang="en-US" dirty="0" smtClean="0"/>
              <a:t>討論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1201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1635</TotalTime>
  <Words>430</Words>
  <Application>Microsoft Office PowerPoint</Application>
  <PresentationFormat>如螢幕大小 (4:3)</PresentationFormat>
  <Paragraphs>79</Paragraphs>
  <Slides>26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27" baseType="lpstr">
      <vt:lpstr>匯合</vt:lpstr>
      <vt:lpstr>學生證照改版教育訓練 (系助理篇)</vt:lpstr>
      <vt:lpstr>內容</vt:lpstr>
      <vt:lpstr>現況說明</vt:lpstr>
      <vt:lpstr>學生證照申請流程</vt:lpstr>
      <vt:lpstr>功能概要</vt:lpstr>
      <vt:lpstr>系助理初審</vt:lpstr>
      <vt:lpstr>挑選待審核案件</vt:lpstr>
      <vt:lpstr>勾選申請中的證照</vt:lpstr>
      <vt:lpstr>下載佐證文件</vt:lpstr>
      <vt:lpstr>輸入退回原因</vt:lpstr>
      <vt:lpstr>初審：退回申請</vt:lpstr>
      <vt:lpstr>學生查詢退件原因</vt:lpstr>
      <vt:lpstr>初審：核准申請</vt:lpstr>
      <vt:lpstr>替學生申請證照</vt:lpstr>
      <vt:lpstr>輸入學號，載入學生之證照資料</vt:lpstr>
      <vt:lpstr>輸入２字以上證照名稱查詢</vt:lpstr>
      <vt:lpstr>輸入其他欄位資料，最後按「送出申請」</vt:lpstr>
      <vt:lpstr>送出申請成功後的畫面</vt:lpstr>
      <vt:lpstr>複審成功畫面</vt:lpstr>
      <vt:lpstr>替學生退件重送</vt:lpstr>
      <vt:lpstr>查看退件原因並修正，重送</vt:lpstr>
      <vt:lpstr>查看申請歷史</vt:lpstr>
      <vt:lpstr>查詢自已的證照審核紀錄</vt:lpstr>
      <vt:lpstr>設定查詢條件</vt:lpstr>
      <vt:lpstr>注意事項</vt:lpstr>
      <vt:lpstr>問題討論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學程申請教育訓練</dc:title>
  <dc:creator>jeffrey</dc:creator>
  <cp:lastModifiedBy>Jeffrey</cp:lastModifiedBy>
  <cp:revision>122</cp:revision>
  <dcterms:created xsi:type="dcterms:W3CDTF">2013-09-08T23:46:21Z</dcterms:created>
  <dcterms:modified xsi:type="dcterms:W3CDTF">2014-10-31T08:38:26Z</dcterms:modified>
</cp:coreProperties>
</file>