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notesMasterIdLst>
    <p:notesMasterId r:id="rId10"/>
  </p:notesMasterIdLst>
  <p:handoutMasterIdLst>
    <p:handoutMasterId r:id="rId11"/>
  </p:handoutMasterIdLst>
  <p:sldIdLst>
    <p:sldId id="259" r:id="rId2"/>
    <p:sldId id="446" r:id="rId3"/>
    <p:sldId id="436" r:id="rId4"/>
    <p:sldId id="437" r:id="rId5"/>
    <p:sldId id="441" r:id="rId6"/>
    <p:sldId id="435" r:id="rId7"/>
    <p:sldId id="442" r:id="rId8"/>
    <p:sldId id="444" r:id="rId9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3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7" d="100"/>
          <a:sy n="117" d="100"/>
        </p:scale>
        <p:origin x="-1464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CD077-7044-4244-BA00-2294BFD44402}" type="datetimeFigureOut">
              <a:rPr lang="zh-TW" altLang="en-US" smtClean="0"/>
              <a:pPr/>
              <a:t>2014/4/9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E8C8F-C4E9-4FA3-8CB4-C2FECF9F71F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71954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900E68-3D19-4FED-B927-1ECD6C52BCF7}" type="datetimeFigureOut">
              <a:rPr lang="zh-TW" altLang="en-US"/>
              <a:pPr>
                <a:defRPr/>
              </a:pPr>
              <a:t>2014/4/9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3E5EDEA-10E4-4038-93EC-87164589CC7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96732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418375-25D7-4E4B-AF88-DA66DB0C7BBB}" type="datetime1">
              <a:rPr lang="zh-TW" altLang="en-US" smtClean="0"/>
              <a:pPr>
                <a:defRPr/>
              </a:pPr>
              <a:t>2014/4/9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橢圓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B92C4131-C69C-4333-AA1C-F0ED8B378065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4EA644-B3FD-4BE5-910A-6771FF653BB4}" type="datetime1">
              <a:rPr lang="zh-TW" altLang="en-US" smtClean="0"/>
              <a:pPr>
                <a:defRPr/>
              </a:pPr>
              <a:t>2014/4/9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>
              <a:defRPr/>
            </a:pPr>
            <a:fld id="{29C0B825-BB04-456F-9590-B57E79E7A3D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6B18E-553C-474E-89AE-9B7F667D7265}" type="datetime1">
              <a:rPr lang="zh-TW" altLang="en-US" smtClean="0"/>
              <a:pPr>
                <a:defRPr/>
              </a:pPr>
              <a:t>2014/4/9</a:t>
            </a:fld>
            <a:endParaRPr lang="zh-TW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B8EB3CB-9133-42FD-A023-052F10FF64D0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>
              <a:defRPr/>
            </a:pPr>
            <a:fld id="{544B8125-5CD5-46D7-BCD6-EFA550D47B23}" type="datetime1">
              <a:rPr lang="zh-TW" altLang="en-US" smtClean="0"/>
              <a:pPr>
                <a:defRPr/>
              </a:pPr>
              <a:t>2014/4/9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02CFEF-943B-4866-BA58-C8910EB8B191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內容版面配置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119698-7B38-4985-B285-2E2D68B74E90}" type="datetime1">
              <a:rPr lang="zh-TW" altLang="en-US" smtClean="0"/>
              <a:pPr>
                <a:defRPr/>
              </a:pPr>
              <a:t>2014/4/9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內容版面配置區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6" name="內容版面配置區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橢圓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橢圓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20758953-F1C3-4EB4-9D5B-BEE9054A9AE3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23" name="標題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33EABA-C28A-4E08-81AA-3DA9A5062954}" type="datetime1">
              <a:rPr lang="zh-TW" altLang="en-US" smtClean="0"/>
              <a:pPr>
                <a:defRPr/>
              </a:pPr>
              <a:t>2014/4/9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>
              <a:defRPr/>
            </a:pPr>
            <a:fld id="{7F40D236-5E03-43F4-84D1-92307DCE98DD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B461F3-AA17-4F98-A84F-3D6E70FF8AEC}" type="datetime1">
              <a:rPr lang="zh-TW" altLang="en-US" smtClean="0"/>
              <a:pPr>
                <a:defRPr/>
              </a:pPr>
              <a:t>2014/4/9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4F7100B-E88C-4E71-9D3A-188890C51369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內容版面配置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285CA4D-830A-42DD-9576-1A8DD9E64F99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456C14-F9A5-4E46-A6C3-7CF9D44429D6}" type="datetime1">
              <a:rPr lang="zh-TW" altLang="en-US" smtClean="0"/>
              <a:pPr>
                <a:defRPr/>
              </a:pPr>
              <a:t>2014/4/9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直線接點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橢圓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>
              <a:defRPr/>
            </a:pPr>
            <a:fld id="{0978CA62-07E9-4E8F-A4CC-A3659F9CCEB0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>
              <a:defRPr/>
            </a:pPr>
            <a:fld id="{7E6D3035-4937-43A4-89A6-F64694AA74AF}" type="datetime1">
              <a:rPr lang="zh-TW" altLang="en-US" smtClean="0"/>
              <a:pPr>
                <a:defRPr/>
              </a:pPr>
              <a:t>2014/4/9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62B9BB-495C-4421-BEEB-B77F8B725035}" type="datetime1">
              <a:rPr lang="zh-TW" altLang="en-US" smtClean="0"/>
              <a:pPr>
                <a:defRPr/>
              </a:pPr>
              <a:t>2014/4/9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5FFF6-EE21-42CA-8485-EB5CD63EC3F9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>
              <a:defRPr/>
            </a:pPr>
            <a:fld id="{99E9568B-782E-4C97-AC04-265D9BECEC62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F5C606-A821-4AAF-BBF7-5F1719491ED0}" type="datetime1">
              <a:rPr lang="zh-TW" altLang="en-US" smtClean="0"/>
              <a:pPr>
                <a:defRPr/>
              </a:pPr>
              <a:t>2014/4/9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B71A6D7-B144-41B9-AFB1-4329B3F4C6FB}" type="datetime1">
              <a:rPr lang="zh-TW" altLang="en-US" smtClean="0"/>
              <a:pPr>
                <a:defRPr/>
              </a:pPr>
              <a:t>2014/4/9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8D13680-819D-4797-B6C4-B63140B086B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aisinfo.wfu.edu.tw/faq/Layout/Layout1.jsp" TargetMode="External"/><Relationship Id="rId2" Type="http://schemas.openxmlformats.org/officeDocument/2006/relationships/hyperlink" Target="http://www.wfu.edu.tw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aisinfo.wfu.edu.tw/faq/Layout/Layout2.jsp?isUnit=1&amp;sPublishGroup=1&amp;sPublishTypeId=186&amp;sReleaseId=67&amp;sFaqType=1&amp;swMenu=sub6" TargetMode="External"/><Relationship Id="rId5" Type="http://schemas.openxmlformats.org/officeDocument/2006/relationships/hyperlink" Target="http://saisinfo.wfu.edu.tw/faq/Layout/Layout2.jsp?isUnit=1&amp;sPublishGroup=1&amp;sPublishTypeId=186" TargetMode="External"/><Relationship Id="rId4" Type="http://schemas.openxmlformats.org/officeDocument/2006/relationships/hyperlink" Target="http://saisinfo.wfu.edu.tw/faq/Layout/Layout1.jsp?isUnit=1&amp;sPublishGroup=1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06094F-BF09-4B2D-933C-E25A4EF16C20}" type="datetime1">
              <a:rPr lang="zh-TW" altLang="en-US"/>
              <a:pPr>
                <a:defRPr/>
              </a:pPr>
              <a:t>2014/4/9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102192-F481-467A-98BE-437EEB2F5ADD}" type="slidenum">
              <a:rPr lang="zh-TW" altLang="en-US"/>
              <a:pPr>
                <a:defRPr/>
              </a:pPr>
              <a:t>1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zh-TW" altLang="en-US" sz="4400" dirty="0" smtClean="0"/>
              <a:t>學生</a:t>
            </a:r>
            <a:r>
              <a:rPr lang="zh-TW" altLang="en-US" sz="4400" dirty="0"/>
              <a:t>學雜費</a:t>
            </a:r>
            <a:r>
              <a:rPr lang="zh-TW" altLang="en-US" sz="4400" dirty="0" smtClean="0"/>
              <a:t>系統</a:t>
            </a:r>
            <a:endParaRPr lang="zh-TW" altLang="en-US" sz="4400" dirty="0"/>
          </a:p>
        </p:txBody>
      </p:sp>
      <p:sp>
        <p:nvSpPr>
          <p:cNvPr id="7" name="副標題 5"/>
          <p:cNvSpPr>
            <a:spLocks noGrp="1"/>
          </p:cNvSpPr>
          <p:nvPr>
            <p:ph type="subTitle" idx="1"/>
          </p:nvPr>
        </p:nvSpPr>
        <p:spPr>
          <a:xfrm>
            <a:off x="2627784" y="4293096"/>
            <a:ext cx="6408712" cy="792088"/>
          </a:xfrm>
        </p:spPr>
        <p:txBody>
          <a:bodyPr>
            <a:noAutofit/>
          </a:bodyPr>
          <a:lstStyle/>
          <a:p>
            <a:pPr algn="r"/>
            <a:r>
              <a:rPr lang="zh-TW" altLang="en-US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行政業務</a:t>
            </a:r>
            <a:r>
              <a:rPr lang="en-US" altLang="zh-TW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總務處出納組</a:t>
            </a:r>
            <a:endParaRPr lang="en-US" altLang="zh-TW" sz="2800" dirty="0" smtClean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r"/>
            <a:r>
              <a:rPr lang="zh-TW" altLang="en-US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分機</a:t>
            </a:r>
            <a:r>
              <a:rPr lang="en-US" altLang="zh-TW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:22111</a:t>
            </a:r>
          </a:p>
          <a:p>
            <a:pPr algn="r"/>
            <a:r>
              <a:rPr lang="zh-TW" altLang="en-US" sz="2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系統</a:t>
            </a:r>
            <a:r>
              <a:rPr lang="zh-TW" altLang="en-US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問題</a:t>
            </a:r>
            <a:r>
              <a:rPr lang="en-US" altLang="zh-TW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圖資處系統組</a:t>
            </a:r>
            <a:endParaRPr lang="en-US" altLang="zh-TW" sz="2800" dirty="0" smtClean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r"/>
            <a:r>
              <a:rPr lang="zh-TW" altLang="en-US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分機</a:t>
            </a:r>
            <a:r>
              <a:rPr lang="en-US" altLang="zh-TW" sz="280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:21735</a:t>
            </a:r>
            <a:endParaRPr lang="en-US" altLang="zh-TW" sz="2800" dirty="0" smtClean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r"/>
            <a:endParaRPr lang="zh-TW" altLang="en-US" sz="28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教學文件參考位置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4EA644-B3FD-4BE5-910A-6771FF653BB4}" type="datetime1">
              <a:rPr lang="zh-TW" altLang="en-US" smtClean="0"/>
              <a:pPr>
                <a:defRPr/>
              </a:pPr>
              <a:t>2014/4/9</a:t>
            </a:fld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0B825-BB04-456F-9590-B57E79E7A3DB}" type="slidenum">
              <a:rPr lang="zh-TW" altLang="en-US" smtClean="0"/>
              <a:pPr>
                <a:defRPr/>
              </a:pPr>
              <a:t>2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411760" y="1772816"/>
            <a:ext cx="4392488" cy="576064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hlinkClick r:id="rId2"/>
              </a:rPr>
              <a:t>學校首頁</a:t>
            </a:r>
            <a:endParaRPr lang="zh-TW" altLang="en-US" sz="2400" dirty="0"/>
          </a:p>
        </p:txBody>
      </p:sp>
      <p:sp>
        <p:nvSpPr>
          <p:cNvPr id="9" name="矩形 8"/>
          <p:cNvSpPr/>
          <p:nvPr/>
        </p:nvSpPr>
        <p:spPr>
          <a:xfrm>
            <a:off x="2411760" y="2708920"/>
            <a:ext cx="4392488" cy="576064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 smtClean="0">
                <a:hlinkClick r:id="rId3"/>
              </a:rPr>
              <a:t>FAQ </a:t>
            </a:r>
            <a:r>
              <a:rPr lang="zh-TW" altLang="en-US" sz="2400" dirty="0" smtClean="0">
                <a:hlinkClick r:id="rId3"/>
              </a:rPr>
              <a:t>問題查詢服務</a:t>
            </a:r>
            <a:endParaRPr lang="zh-TW" altLang="en-US" sz="2400" dirty="0"/>
          </a:p>
        </p:txBody>
      </p:sp>
      <p:sp>
        <p:nvSpPr>
          <p:cNvPr id="10" name="矩形 9"/>
          <p:cNvSpPr/>
          <p:nvPr/>
        </p:nvSpPr>
        <p:spPr>
          <a:xfrm>
            <a:off x="2411760" y="3645024"/>
            <a:ext cx="4392488" cy="576064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hlinkClick r:id="rId4"/>
              </a:rPr>
              <a:t>我是</a:t>
            </a:r>
            <a:r>
              <a:rPr lang="en-US" altLang="zh-TW" sz="2400" dirty="0" smtClean="0">
                <a:hlinkClick r:id="rId4"/>
              </a:rPr>
              <a:t>[</a:t>
            </a:r>
            <a:r>
              <a:rPr lang="zh-TW" altLang="en-US" sz="2400" dirty="0" smtClean="0">
                <a:hlinkClick r:id="rId4"/>
              </a:rPr>
              <a:t>在學生</a:t>
            </a:r>
            <a:r>
              <a:rPr lang="en-US" altLang="zh-TW" sz="2400" dirty="0" smtClean="0">
                <a:hlinkClick r:id="rId4"/>
              </a:rPr>
              <a:t>]</a:t>
            </a:r>
            <a:endParaRPr lang="zh-TW" altLang="en-US" sz="2400" dirty="0"/>
          </a:p>
        </p:txBody>
      </p:sp>
      <p:sp>
        <p:nvSpPr>
          <p:cNvPr id="11" name="矩形 10"/>
          <p:cNvSpPr/>
          <p:nvPr/>
        </p:nvSpPr>
        <p:spPr>
          <a:xfrm>
            <a:off x="2411760" y="4581128"/>
            <a:ext cx="4392488" cy="576064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hlinkClick r:id="rId5"/>
              </a:rPr>
              <a:t>學生校務資訊系統</a:t>
            </a:r>
            <a:r>
              <a:rPr lang="en-US" altLang="zh-TW" sz="2400" dirty="0" smtClean="0">
                <a:hlinkClick r:id="rId5"/>
              </a:rPr>
              <a:t>FAQ</a:t>
            </a:r>
            <a:endParaRPr lang="zh-TW" altLang="en-US" sz="2400" dirty="0"/>
          </a:p>
        </p:txBody>
      </p:sp>
      <p:cxnSp>
        <p:nvCxnSpPr>
          <p:cNvPr id="13" name="直線單箭頭接點 12"/>
          <p:cNvCxnSpPr>
            <a:stCxn id="6" idx="2"/>
            <a:endCxn id="9" idx="0"/>
          </p:cNvCxnSpPr>
          <p:nvPr/>
        </p:nvCxnSpPr>
        <p:spPr>
          <a:xfrm>
            <a:off x="4608004" y="2348880"/>
            <a:ext cx="0" cy="36004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單箭頭接點 21"/>
          <p:cNvCxnSpPr>
            <a:stCxn id="9" idx="2"/>
            <a:endCxn id="10" idx="0"/>
          </p:cNvCxnSpPr>
          <p:nvPr/>
        </p:nvCxnSpPr>
        <p:spPr>
          <a:xfrm>
            <a:off x="4608004" y="3284984"/>
            <a:ext cx="0" cy="36004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25"/>
          <p:cNvCxnSpPr>
            <a:stCxn id="10" idx="2"/>
            <a:endCxn id="11" idx="0"/>
          </p:cNvCxnSpPr>
          <p:nvPr/>
        </p:nvCxnSpPr>
        <p:spPr>
          <a:xfrm>
            <a:off x="4608004" y="4221088"/>
            <a:ext cx="0" cy="36004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2411760" y="5517232"/>
            <a:ext cx="4392488" cy="576064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hlinkClick r:id="rId6"/>
              </a:rPr>
              <a:t>學生學雜費查詢與列印繳費單</a:t>
            </a:r>
            <a:endParaRPr lang="zh-TW" altLang="en-US" sz="2400" dirty="0"/>
          </a:p>
        </p:txBody>
      </p:sp>
      <p:cxnSp>
        <p:nvCxnSpPr>
          <p:cNvPr id="30" name="直線單箭頭接點 29"/>
          <p:cNvCxnSpPr>
            <a:stCxn id="11" idx="2"/>
            <a:endCxn id="29" idx="0"/>
          </p:cNvCxnSpPr>
          <p:nvPr/>
        </p:nvCxnSpPr>
        <p:spPr>
          <a:xfrm>
            <a:off x="4608004" y="5157192"/>
            <a:ext cx="0" cy="36004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314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學生學雜費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4EA644-B3FD-4BE5-910A-6771FF653BB4}" type="datetime1">
              <a:rPr lang="zh-TW" altLang="en-US" smtClean="0"/>
              <a:pPr>
                <a:defRPr/>
              </a:pPr>
              <a:t>2014/4/9</a:t>
            </a:fld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0B825-BB04-456F-9590-B57E79E7A3DB}" type="slidenum">
              <a:rPr lang="zh-TW" altLang="en-US" smtClean="0"/>
              <a:pPr>
                <a:defRPr/>
              </a:pPr>
              <a:t>3</a:t>
            </a:fld>
            <a:endParaRPr lang="zh-TW" alt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6980" t="11835" r="9821" b="9578"/>
          <a:stretch>
            <a:fillRect/>
          </a:stretch>
        </p:blipFill>
        <p:spPr bwMode="auto">
          <a:xfrm>
            <a:off x="1187623" y="1484784"/>
            <a:ext cx="6953055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橢圓 6"/>
          <p:cNvSpPr/>
          <p:nvPr/>
        </p:nvSpPr>
        <p:spPr>
          <a:xfrm>
            <a:off x="323528" y="3645024"/>
            <a:ext cx="544512" cy="4905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 smtClean="0"/>
              <a:t>１</a:t>
            </a:r>
            <a:endParaRPr kumimoji="0" lang="zh-TW" altLang="en-US" i="1" dirty="0"/>
          </a:p>
        </p:txBody>
      </p:sp>
      <p:sp>
        <p:nvSpPr>
          <p:cNvPr id="8" name="圓角矩形圖說文字 7"/>
          <p:cNvSpPr/>
          <p:nvPr/>
        </p:nvSpPr>
        <p:spPr>
          <a:xfrm>
            <a:off x="179512" y="4149080"/>
            <a:ext cx="2160587" cy="935037"/>
          </a:xfrm>
          <a:prstGeom prst="wedgeRoundRectCallout">
            <a:avLst>
              <a:gd name="adj1" fmla="val 52959"/>
              <a:gd name="adj2" fmla="val -120300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 smtClean="0"/>
              <a:t>請輸入</a:t>
            </a:r>
            <a:r>
              <a:rPr kumimoji="0" lang="zh-TW" altLang="en-US" dirty="0" smtClean="0">
                <a:solidFill>
                  <a:srgbClr val="FF0000"/>
                </a:solidFill>
              </a:rPr>
              <a:t>帳號</a:t>
            </a:r>
            <a:r>
              <a:rPr kumimoji="0" lang="en-US" altLang="zh-TW" dirty="0" smtClean="0">
                <a:solidFill>
                  <a:schemeClr val="bg1"/>
                </a:solidFill>
              </a:rPr>
              <a:t>/</a:t>
            </a:r>
            <a:r>
              <a:rPr kumimoji="0" lang="zh-TW" altLang="en-US" dirty="0" smtClean="0">
                <a:solidFill>
                  <a:srgbClr val="FF0000"/>
                </a:solidFill>
              </a:rPr>
              <a:t>密碼</a:t>
            </a:r>
            <a:r>
              <a:rPr kumimoji="0" lang="en-US" altLang="zh-TW" dirty="0" smtClean="0"/>
              <a:t>,</a:t>
            </a:r>
            <a:r>
              <a:rPr kumimoji="0" lang="zh-TW" altLang="en-US" dirty="0" smtClean="0"/>
              <a:t>登入學生校務系統</a:t>
            </a:r>
            <a:endParaRPr kumimoji="0"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786" y="1573829"/>
            <a:ext cx="2419350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學生學</a:t>
            </a:r>
            <a:r>
              <a:rPr lang="zh-TW" altLang="en-US" b="1" dirty="0" smtClean="0"/>
              <a:t>雜費</a:t>
            </a:r>
            <a:r>
              <a:rPr lang="en-US" altLang="zh-TW" b="1" dirty="0" smtClean="0"/>
              <a:t>-</a:t>
            </a:r>
            <a:r>
              <a:rPr lang="zh-TW" altLang="en-US" b="1" dirty="0" smtClean="0"/>
              <a:t>繳費結果查詢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4EA644-B3FD-4BE5-910A-6771FF653BB4}" type="datetime1">
              <a:rPr lang="zh-TW" altLang="en-US" smtClean="0"/>
              <a:pPr>
                <a:defRPr/>
              </a:pPr>
              <a:t>2014/4/9</a:t>
            </a:fld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0B825-BB04-456F-9590-B57E79E7A3DB}" type="slidenum">
              <a:rPr lang="zh-TW" altLang="en-US" smtClean="0"/>
              <a:pPr>
                <a:defRPr/>
              </a:pPr>
              <a:t>4</a:t>
            </a:fld>
            <a:endParaRPr lang="zh-TW" altLang="en-US"/>
          </a:p>
        </p:txBody>
      </p:sp>
      <p:sp>
        <p:nvSpPr>
          <p:cNvPr id="9" name="圓角矩形圖說文字 8"/>
          <p:cNvSpPr/>
          <p:nvPr/>
        </p:nvSpPr>
        <p:spPr>
          <a:xfrm>
            <a:off x="907502" y="3933056"/>
            <a:ext cx="2160587" cy="935037"/>
          </a:xfrm>
          <a:prstGeom prst="wedgeRoundRectCallout">
            <a:avLst>
              <a:gd name="adj1" fmla="val 71349"/>
              <a:gd name="adj2" fmla="val -99344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 smtClean="0"/>
              <a:t>選擇</a:t>
            </a:r>
            <a:r>
              <a:rPr kumimoji="0" lang="en-US" altLang="zh-TW" dirty="0" smtClean="0"/>
              <a:t>[</a:t>
            </a:r>
            <a:r>
              <a:rPr kumimoji="0" lang="en-US" altLang="zh-TW" dirty="0" smtClean="0">
                <a:solidFill>
                  <a:srgbClr val="FF0000"/>
                </a:solidFill>
              </a:rPr>
              <a:t>40</a:t>
            </a:r>
            <a:r>
              <a:rPr kumimoji="0" lang="zh-TW" altLang="en-US" dirty="0" smtClean="0">
                <a:solidFill>
                  <a:srgbClr val="FF0000"/>
                </a:solidFill>
              </a:rPr>
              <a:t> 學雜費管理</a:t>
            </a:r>
            <a:r>
              <a:rPr kumimoji="0" lang="en-US" altLang="zh-TW" dirty="0" smtClean="0"/>
              <a:t>]</a:t>
            </a:r>
            <a:endParaRPr kumimoji="0" lang="zh-TW" altLang="en-US" dirty="0"/>
          </a:p>
        </p:txBody>
      </p:sp>
      <p:sp>
        <p:nvSpPr>
          <p:cNvPr id="7" name="橢圓 6"/>
          <p:cNvSpPr/>
          <p:nvPr/>
        </p:nvSpPr>
        <p:spPr>
          <a:xfrm>
            <a:off x="907502" y="3576957"/>
            <a:ext cx="544512" cy="4905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 smtClean="0"/>
              <a:t>１</a:t>
            </a:r>
            <a:endParaRPr kumimoji="0" lang="zh-TW" altLang="en-US" i="1" dirty="0"/>
          </a:p>
        </p:txBody>
      </p:sp>
      <p:sp>
        <p:nvSpPr>
          <p:cNvPr id="10" name="圓角矩形圖說文字 9"/>
          <p:cNvSpPr/>
          <p:nvPr/>
        </p:nvSpPr>
        <p:spPr>
          <a:xfrm>
            <a:off x="5939797" y="3822225"/>
            <a:ext cx="2160587" cy="936625"/>
          </a:xfrm>
          <a:prstGeom prst="wedgeRoundRectCallout">
            <a:avLst>
              <a:gd name="adj1" fmla="val -72076"/>
              <a:gd name="adj2" fmla="val 9636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/>
              <a:t>選擇</a:t>
            </a:r>
            <a:r>
              <a:rPr kumimoji="0" lang="en-US" altLang="zh-TW" dirty="0" smtClean="0"/>
              <a:t>[</a:t>
            </a:r>
            <a:r>
              <a:rPr kumimoji="0" lang="en-US" altLang="zh-TW" dirty="0" smtClean="0">
                <a:solidFill>
                  <a:srgbClr val="FF0000"/>
                </a:solidFill>
              </a:rPr>
              <a:t>4021</a:t>
            </a:r>
            <a:r>
              <a:rPr lang="en-US" altLang="zh-TW" b="1" dirty="0" smtClean="0">
                <a:solidFill>
                  <a:srgbClr val="FF0000"/>
                </a:solidFill>
              </a:rPr>
              <a:t>.</a:t>
            </a:r>
            <a:r>
              <a:rPr lang="zh-TW" altLang="en-US" b="1" dirty="0" smtClean="0">
                <a:solidFill>
                  <a:srgbClr val="FF0000"/>
                </a:solidFill>
              </a:rPr>
              <a:t>繳費結果查詢</a:t>
            </a:r>
            <a:r>
              <a:rPr kumimoji="0" lang="en-US" altLang="zh-TW" dirty="0" smtClean="0"/>
              <a:t>]</a:t>
            </a:r>
            <a:endParaRPr kumimoji="0" lang="zh-TW" altLang="en-US" dirty="0"/>
          </a:p>
        </p:txBody>
      </p:sp>
      <p:sp>
        <p:nvSpPr>
          <p:cNvPr id="8" name="橢圓 7"/>
          <p:cNvSpPr/>
          <p:nvPr/>
        </p:nvSpPr>
        <p:spPr>
          <a:xfrm>
            <a:off x="5939797" y="3481211"/>
            <a:ext cx="544513" cy="4905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dirty="0">
                <a:latin typeface="+mn-ea"/>
              </a:rPr>
              <a:t>2</a:t>
            </a:r>
            <a:endParaRPr kumimoji="0" lang="zh-TW" altLang="en-US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606" y="1883855"/>
            <a:ext cx="5772150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b="1" dirty="0" smtClean="0"/>
              <a:t>4021.</a:t>
            </a:r>
            <a:r>
              <a:rPr lang="zh-TW" altLang="en-US" b="1" dirty="0"/>
              <a:t>繳費結果</a:t>
            </a:r>
            <a:r>
              <a:rPr lang="zh-TW" altLang="en-US" b="1" dirty="0" smtClean="0"/>
              <a:t>查詢</a:t>
            </a:r>
            <a:r>
              <a:rPr lang="en-US" altLang="zh-TW" b="1" dirty="0" smtClean="0"/>
              <a:t>-(</a:t>
            </a:r>
            <a:r>
              <a:rPr lang="zh-TW" altLang="en-US" b="1" dirty="0"/>
              <a:t>學生端</a:t>
            </a:r>
            <a:r>
              <a:rPr lang="en-US" altLang="zh-TW" b="1" dirty="0" smtClean="0"/>
              <a:t>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4EA644-B3FD-4BE5-910A-6771FF653BB4}" type="datetime1">
              <a:rPr lang="zh-TW" altLang="en-US" smtClean="0"/>
              <a:pPr>
                <a:defRPr/>
              </a:pPr>
              <a:t>2014/4/9</a:t>
            </a:fld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0B825-BB04-456F-9590-B57E79E7A3DB}" type="slidenum">
              <a:rPr lang="zh-TW" altLang="en-US" smtClean="0"/>
              <a:pPr>
                <a:defRPr/>
              </a:pPr>
              <a:t>5</a:t>
            </a:fld>
            <a:endParaRPr lang="zh-TW" altLang="en-US"/>
          </a:p>
        </p:txBody>
      </p:sp>
      <p:sp>
        <p:nvSpPr>
          <p:cNvPr id="10" name="圓角矩形圖說文字 9"/>
          <p:cNvSpPr/>
          <p:nvPr/>
        </p:nvSpPr>
        <p:spPr>
          <a:xfrm>
            <a:off x="299236" y="4365104"/>
            <a:ext cx="2263975" cy="935037"/>
          </a:xfrm>
          <a:prstGeom prst="wedgeRoundRectCallout">
            <a:avLst>
              <a:gd name="adj1" fmla="val 35890"/>
              <a:gd name="adj2" fmla="val -9497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 smtClean="0"/>
              <a:t>繳費</a:t>
            </a:r>
            <a:r>
              <a:rPr kumimoji="0" lang="zh-TW" altLang="en-US" dirty="0" smtClean="0">
                <a:solidFill>
                  <a:srgbClr val="FF0000"/>
                </a:solidFill>
              </a:rPr>
              <a:t>狀況</a:t>
            </a:r>
            <a:endParaRPr kumimoji="0" lang="zh-TW" altLang="en-US" dirty="0">
              <a:solidFill>
                <a:srgbClr val="FF0000"/>
              </a:solidFill>
            </a:endParaRPr>
          </a:p>
        </p:txBody>
      </p:sp>
      <p:sp>
        <p:nvSpPr>
          <p:cNvPr id="9" name="橢圓 8"/>
          <p:cNvSpPr/>
          <p:nvPr/>
        </p:nvSpPr>
        <p:spPr>
          <a:xfrm>
            <a:off x="323527" y="4024668"/>
            <a:ext cx="544512" cy="4905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dirty="0" smtClean="0"/>
              <a:t>2</a:t>
            </a:r>
            <a:endParaRPr kumimoji="0" lang="zh-TW" altLang="en-US" dirty="0"/>
          </a:p>
        </p:txBody>
      </p:sp>
      <p:sp>
        <p:nvSpPr>
          <p:cNvPr id="14" name="圓角矩形圖說文字 13"/>
          <p:cNvSpPr/>
          <p:nvPr/>
        </p:nvSpPr>
        <p:spPr>
          <a:xfrm>
            <a:off x="6876764" y="1628800"/>
            <a:ext cx="2160587" cy="936625"/>
          </a:xfrm>
          <a:prstGeom prst="wedgeRoundRectCallout">
            <a:avLst>
              <a:gd name="adj1" fmla="val -57716"/>
              <a:gd name="adj2" fmla="val 92004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 smtClean="0"/>
              <a:t>選擇查詢</a:t>
            </a:r>
            <a:r>
              <a:rPr kumimoji="0" lang="zh-TW" altLang="en-US" dirty="0" smtClean="0">
                <a:solidFill>
                  <a:schemeClr val="bg1"/>
                </a:solidFill>
              </a:rPr>
              <a:t>費用</a:t>
            </a:r>
            <a:endParaRPr kumimoji="0" lang="zh-TW" altLang="en-US" dirty="0">
              <a:solidFill>
                <a:schemeClr val="bg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5" t="5948" r="15074" b="10858"/>
          <a:stretch/>
        </p:blipFill>
        <p:spPr bwMode="auto">
          <a:xfrm>
            <a:off x="7720752" y="2276872"/>
            <a:ext cx="759279" cy="80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橢圓 12"/>
          <p:cNvSpPr/>
          <p:nvPr/>
        </p:nvSpPr>
        <p:spPr>
          <a:xfrm>
            <a:off x="6876763" y="1383531"/>
            <a:ext cx="544513" cy="4905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dirty="0"/>
              <a:t>1</a:t>
            </a:r>
            <a:endParaRPr kumimoji="0" lang="zh-TW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2195736" y="3828909"/>
            <a:ext cx="5153532" cy="211932"/>
          </a:xfrm>
          <a:prstGeom prst="rect">
            <a:avLst/>
          </a:prstGeom>
          <a:noFill/>
          <a:ln w="254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321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63" y="1556568"/>
            <a:ext cx="2809875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b="1" dirty="0"/>
              <a:t>學生學</a:t>
            </a:r>
            <a:r>
              <a:rPr lang="zh-TW" altLang="en-US" b="1" dirty="0" smtClean="0"/>
              <a:t>雜費</a:t>
            </a:r>
            <a:r>
              <a:rPr lang="en-US" altLang="zh-TW" b="1" dirty="0" smtClean="0"/>
              <a:t>-</a:t>
            </a:r>
            <a:r>
              <a:rPr lang="zh-TW" altLang="en-US" b="1" dirty="0" smtClean="0"/>
              <a:t>學生</a:t>
            </a:r>
            <a:r>
              <a:rPr lang="zh-TW" altLang="en-US" b="1" dirty="0"/>
              <a:t>自印繳費單 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4EA644-B3FD-4BE5-910A-6771FF653BB4}" type="datetime1">
              <a:rPr lang="zh-TW" altLang="en-US" smtClean="0"/>
              <a:pPr>
                <a:defRPr/>
              </a:pPr>
              <a:t>2014/4/9</a:t>
            </a:fld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0B825-BB04-456F-9590-B57E79E7A3DB}" type="slidenum">
              <a:rPr lang="zh-TW" altLang="en-US" smtClean="0"/>
              <a:pPr>
                <a:defRPr/>
              </a:pPr>
              <a:t>6</a:t>
            </a:fld>
            <a:endParaRPr lang="zh-TW" altLang="en-US" dirty="0"/>
          </a:p>
        </p:txBody>
      </p:sp>
      <p:sp>
        <p:nvSpPr>
          <p:cNvPr id="22" name="圓角矩形圖說文字 21"/>
          <p:cNvSpPr/>
          <p:nvPr/>
        </p:nvSpPr>
        <p:spPr>
          <a:xfrm>
            <a:off x="907502" y="3933056"/>
            <a:ext cx="2160587" cy="935037"/>
          </a:xfrm>
          <a:prstGeom prst="wedgeRoundRectCallout">
            <a:avLst>
              <a:gd name="adj1" fmla="val 64170"/>
              <a:gd name="adj2" fmla="val -78388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 smtClean="0"/>
              <a:t>選擇</a:t>
            </a:r>
            <a:r>
              <a:rPr kumimoji="0" lang="en-US" altLang="zh-TW" dirty="0" smtClean="0"/>
              <a:t>[</a:t>
            </a:r>
            <a:r>
              <a:rPr kumimoji="0" lang="en-US" altLang="zh-TW" dirty="0" smtClean="0">
                <a:solidFill>
                  <a:srgbClr val="FF0000"/>
                </a:solidFill>
              </a:rPr>
              <a:t>40</a:t>
            </a:r>
            <a:r>
              <a:rPr kumimoji="0" lang="zh-TW" altLang="en-US" dirty="0" smtClean="0">
                <a:solidFill>
                  <a:srgbClr val="FF0000"/>
                </a:solidFill>
              </a:rPr>
              <a:t> 學雜費管理</a:t>
            </a:r>
            <a:r>
              <a:rPr kumimoji="0" lang="en-US" altLang="zh-TW" dirty="0" smtClean="0"/>
              <a:t>]</a:t>
            </a:r>
            <a:endParaRPr kumimoji="0" lang="zh-TW" altLang="en-US" dirty="0"/>
          </a:p>
        </p:txBody>
      </p:sp>
      <p:sp>
        <p:nvSpPr>
          <p:cNvPr id="23" name="橢圓 22"/>
          <p:cNvSpPr/>
          <p:nvPr/>
        </p:nvSpPr>
        <p:spPr>
          <a:xfrm>
            <a:off x="907502" y="3576957"/>
            <a:ext cx="544512" cy="4905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 smtClean="0"/>
              <a:t>１</a:t>
            </a:r>
            <a:endParaRPr kumimoji="0" lang="zh-TW" altLang="en-US" i="1" dirty="0"/>
          </a:p>
        </p:txBody>
      </p:sp>
      <p:sp>
        <p:nvSpPr>
          <p:cNvPr id="24" name="圓角矩形圖說文字 23"/>
          <p:cNvSpPr/>
          <p:nvPr/>
        </p:nvSpPr>
        <p:spPr>
          <a:xfrm>
            <a:off x="6084168" y="4581128"/>
            <a:ext cx="2160587" cy="936625"/>
          </a:xfrm>
          <a:prstGeom prst="wedgeRoundRectCallout">
            <a:avLst>
              <a:gd name="adj1" fmla="val -70942"/>
              <a:gd name="adj2" fmla="val 95490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/>
              <a:t>選擇</a:t>
            </a:r>
            <a:r>
              <a:rPr kumimoji="0" lang="en-US" altLang="zh-TW" dirty="0" smtClean="0"/>
              <a:t>[</a:t>
            </a:r>
            <a:r>
              <a:rPr kumimoji="0" lang="en-US" altLang="zh-TW" dirty="0" smtClean="0">
                <a:solidFill>
                  <a:srgbClr val="FF0000"/>
                </a:solidFill>
              </a:rPr>
              <a:t>4041</a:t>
            </a:r>
            <a:r>
              <a:rPr lang="en-US" altLang="zh-TW" b="1" dirty="0" smtClean="0">
                <a:solidFill>
                  <a:srgbClr val="FF0000"/>
                </a:solidFill>
              </a:rPr>
              <a:t>.</a:t>
            </a:r>
            <a:r>
              <a:rPr lang="zh-TW" altLang="en-US" b="1" dirty="0" smtClean="0">
                <a:solidFill>
                  <a:srgbClr val="FF0000"/>
                </a:solidFill>
              </a:rPr>
              <a:t>學生自印繳費單</a:t>
            </a:r>
            <a:r>
              <a:rPr kumimoji="0" lang="en-US" altLang="zh-TW" dirty="0" smtClean="0"/>
              <a:t>]</a:t>
            </a:r>
            <a:endParaRPr kumimoji="0" lang="zh-TW" altLang="en-US" dirty="0"/>
          </a:p>
        </p:txBody>
      </p:sp>
      <p:sp>
        <p:nvSpPr>
          <p:cNvPr id="25" name="橢圓 24"/>
          <p:cNvSpPr/>
          <p:nvPr/>
        </p:nvSpPr>
        <p:spPr>
          <a:xfrm>
            <a:off x="6084168" y="4155305"/>
            <a:ext cx="544513" cy="4905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dirty="0">
                <a:latin typeface="+mn-ea"/>
              </a:rPr>
              <a:t>2</a:t>
            </a:r>
            <a:endParaRPr kumimoji="0" lang="zh-TW" altLang="en-US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484784"/>
            <a:ext cx="6410325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/>
              <a:t>4041.</a:t>
            </a:r>
            <a:r>
              <a:rPr lang="zh-TW" altLang="en-US" b="1" dirty="0"/>
              <a:t>學生自印繳費單</a:t>
            </a:r>
            <a:r>
              <a:rPr lang="en-US" altLang="zh-TW" b="1" dirty="0" smtClean="0"/>
              <a:t>-(</a:t>
            </a:r>
            <a:r>
              <a:rPr lang="zh-TW" altLang="en-US" b="1" dirty="0"/>
              <a:t>學生端</a:t>
            </a:r>
            <a:r>
              <a:rPr lang="en-US" altLang="zh-TW" b="1" dirty="0"/>
              <a:t>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4EA644-B3FD-4BE5-910A-6771FF653BB4}" type="datetime1">
              <a:rPr lang="zh-TW" altLang="en-US" smtClean="0"/>
              <a:pPr>
                <a:defRPr/>
              </a:pPr>
              <a:t>2014/4/9</a:t>
            </a:fld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0B825-BB04-456F-9590-B57E79E7A3DB}" type="slidenum">
              <a:rPr lang="zh-TW" altLang="en-US" smtClean="0"/>
              <a:pPr>
                <a:defRPr/>
              </a:pPr>
              <a:t>7</a:t>
            </a:fld>
            <a:endParaRPr lang="zh-TW" altLang="en-US"/>
          </a:p>
        </p:txBody>
      </p:sp>
      <p:sp>
        <p:nvSpPr>
          <p:cNvPr id="20" name="圓角矩形圖說文字 19"/>
          <p:cNvSpPr/>
          <p:nvPr/>
        </p:nvSpPr>
        <p:spPr>
          <a:xfrm>
            <a:off x="251520" y="2132856"/>
            <a:ext cx="2160587" cy="935037"/>
          </a:xfrm>
          <a:prstGeom prst="wedgeRoundRectCallout">
            <a:avLst>
              <a:gd name="adj1" fmla="val 67570"/>
              <a:gd name="adj2" fmla="val 40360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dirty="0" smtClean="0"/>
              <a:t>點選</a:t>
            </a:r>
            <a:r>
              <a:rPr kumimoji="0" lang="zh-TW" altLang="en-US" dirty="0" smtClean="0">
                <a:solidFill>
                  <a:srgbClr val="FF0000"/>
                </a:solidFill>
              </a:rPr>
              <a:t>印表機圖示</a:t>
            </a:r>
            <a:r>
              <a:rPr kumimoji="0" lang="zh-TW" altLang="en-US" dirty="0" smtClean="0"/>
              <a:t>自動開啟繳費單網頁</a:t>
            </a:r>
            <a:endParaRPr kumimoji="0" lang="zh-TW" altLang="en-US" dirty="0"/>
          </a:p>
        </p:txBody>
      </p:sp>
      <p:sp>
        <p:nvSpPr>
          <p:cNvPr id="22" name="圓角矩形圖說文字 21"/>
          <p:cNvSpPr/>
          <p:nvPr/>
        </p:nvSpPr>
        <p:spPr>
          <a:xfrm>
            <a:off x="251519" y="3975202"/>
            <a:ext cx="2160587" cy="935037"/>
          </a:xfrm>
          <a:prstGeom prst="wedgeRoundRectCallout">
            <a:avLst>
              <a:gd name="adj1" fmla="val 63036"/>
              <a:gd name="adj2" fmla="val -5917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fontAlgn="ctr"/>
            <a:r>
              <a:rPr kumimoji="0" lang="zh-TW" altLang="en-US" dirty="0" smtClean="0"/>
              <a:t>詳讀</a:t>
            </a:r>
            <a:r>
              <a:rPr kumimoji="0" lang="zh-TW" altLang="en-US" dirty="0" smtClean="0">
                <a:solidFill>
                  <a:srgbClr val="FF0000"/>
                </a:solidFill>
              </a:rPr>
              <a:t>注意事項</a:t>
            </a:r>
            <a:endParaRPr kumimoji="0" lang="zh-TW" altLang="en-US" dirty="0">
              <a:solidFill>
                <a:srgbClr val="FF0000"/>
              </a:solidFill>
            </a:endParaRPr>
          </a:p>
        </p:txBody>
      </p:sp>
      <p:sp>
        <p:nvSpPr>
          <p:cNvPr id="21" name="橢圓 20"/>
          <p:cNvSpPr/>
          <p:nvPr/>
        </p:nvSpPr>
        <p:spPr>
          <a:xfrm>
            <a:off x="255982" y="1772816"/>
            <a:ext cx="544512" cy="4905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dirty="0" smtClean="0"/>
              <a:t>4</a:t>
            </a:r>
            <a:endParaRPr kumimoji="0" lang="zh-TW" altLang="en-US" dirty="0"/>
          </a:p>
        </p:txBody>
      </p:sp>
      <p:sp>
        <p:nvSpPr>
          <p:cNvPr id="23" name="橢圓 22"/>
          <p:cNvSpPr/>
          <p:nvPr/>
        </p:nvSpPr>
        <p:spPr>
          <a:xfrm>
            <a:off x="255981" y="3615162"/>
            <a:ext cx="544512" cy="4905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dirty="0" smtClean="0"/>
              <a:t>3</a:t>
            </a:r>
            <a:endParaRPr kumimoji="0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9472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4041.</a:t>
            </a:r>
            <a:r>
              <a:rPr lang="zh-TW" altLang="en-US" b="1" dirty="0"/>
              <a:t>學生自印繳費單</a:t>
            </a:r>
            <a:r>
              <a:rPr lang="en-US" altLang="zh-TW" b="1" dirty="0"/>
              <a:t>-(</a:t>
            </a:r>
            <a:r>
              <a:rPr lang="zh-TW" altLang="en-US" b="1" dirty="0"/>
              <a:t>學生端</a:t>
            </a:r>
            <a:r>
              <a:rPr lang="en-US" altLang="zh-TW" b="1" dirty="0"/>
              <a:t>)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4EA644-B3FD-4BE5-910A-6771FF653BB4}" type="datetime1">
              <a:rPr lang="zh-TW" altLang="en-US" smtClean="0"/>
              <a:pPr>
                <a:defRPr/>
              </a:pPr>
              <a:t>2014/4/9</a:t>
            </a:fld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0B825-BB04-456F-9590-B57E79E7A3DB}" type="slidenum">
              <a:rPr lang="zh-TW" altLang="en-US" smtClean="0"/>
              <a:pPr>
                <a:defRPr/>
              </a:pPr>
              <a:t>8</a:t>
            </a:fld>
            <a:endParaRPr lang="zh-TW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99195"/>
            <a:ext cx="8568951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64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市鎮">
  <a:themeElements>
    <a:clrScheme name="市鎮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市鎮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市鎮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17113</TotalTime>
  <Words>186</Words>
  <Application>Microsoft Office PowerPoint</Application>
  <PresentationFormat>如螢幕大小 (4:3)</PresentationFormat>
  <Paragraphs>51</Paragraphs>
  <Slides>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9" baseType="lpstr">
      <vt:lpstr>市鎮</vt:lpstr>
      <vt:lpstr>學生學雜費系統</vt:lpstr>
      <vt:lpstr>教學文件參考位置</vt:lpstr>
      <vt:lpstr>學生學雜費</vt:lpstr>
      <vt:lpstr>學生學雜費-繳費結果查詢</vt:lpstr>
      <vt:lpstr>4021.繳費結果查詢-(學生端)</vt:lpstr>
      <vt:lpstr>學生學雜費-學生自印繳費單 </vt:lpstr>
      <vt:lpstr>4041.學生自印繳費單-(學生端)</vt:lpstr>
      <vt:lpstr>4041.學生自印繳費單-(學生端)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wolf</dc:creator>
  <cp:lastModifiedBy>wfu</cp:lastModifiedBy>
  <cp:revision>1336</cp:revision>
  <dcterms:created xsi:type="dcterms:W3CDTF">2011-01-18T00:20:06Z</dcterms:created>
  <dcterms:modified xsi:type="dcterms:W3CDTF">2014-04-09T10:26:35Z</dcterms:modified>
</cp:coreProperties>
</file>