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32" r:id="rId1"/>
  </p:sldMasterIdLst>
  <p:sldIdLst>
    <p:sldId id="256" r:id="rId2"/>
    <p:sldId id="257" r:id="rId3"/>
    <p:sldId id="258" r:id="rId4"/>
    <p:sldId id="269" r:id="rId5"/>
    <p:sldId id="271" r:id="rId6"/>
    <p:sldId id="270" r:id="rId7"/>
    <p:sldId id="272" r:id="rId8"/>
    <p:sldId id="273" r:id="rId9"/>
    <p:sldId id="275" r:id="rId10"/>
    <p:sldId id="274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68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t>2014/10/30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3528" y="1752601"/>
            <a:ext cx="8134672" cy="1829761"/>
          </a:xfrm>
        </p:spPr>
        <p:txBody>
          <a:bodyPr/>
          <a:lstStyle/>
          <a:p>
            <a:r>
              <a:rPr lang="zh-TW" altLang="en-US" dirty="0"/>
              <a:t>學生證照改版教育</a:t>
            </a:r>
            <a:r>
              <a:rPr lang="zh-TW" altLang="en-US" dirty="0" smtClean="0"/>
              <a:t>訓練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（學生篇）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zh-TW" altLang="en-US" dirty="0"/>
              <a:t>圖書資訊</a:t>
            </a:r>
            <a:r>
              <a:rPr lang="zh-TW" altLang="en-US" dirty="0" smtClean="0"/>
              <a:t>處 劉慶源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285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學生證照申請流程</a:t>
            </a:r>
            <a:endParaRPr lang="en-US" altLang="zh-TW" dirty="0" smtClean="0"/>
          </a:p>
          <a:p>
            <a:r>
              <a:rPr lang="zh-TW" altLang="en-US" dirty="0" smtClean="0"/>
              <a:t>選單路徑</a:t>
            </a:r>
            <a:endParaRPr lang="en-US" altLang="zh-TW" dirty="0" smtClean="0"/>
          </a:p>
          <a:p>
            <a:r>
              <a:rPr lang="zh-TW" altLang="en-US" dirty="0" smtClean="0"/>
              <a:t>操作示範</a:t>
            </a:r>
            <a:endParaRPr lang="en-US" altLang="zh-TW" dirty="0" smtClean="0"/>
          </a:p>
          <a:p>
            <a:r>
              <a:rPr lang="zh-TW" altLang="en-US" dirty="0" smtClean="0"/>
              <a:t>注意事項</a:t>
            </a:r>
            <a:endParaRPr lang="en-US" altLang="zh-TW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內容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37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學生證照申請</a:t>
            </a:r>
            <a:r>
              <a:rPr lang="zh-TW" altLang="en-US" dirty="0"/>
              <a:t>流程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827584" y="1209125"/>
            <a:ext cx="7272808" cy="5316219"/>
            <a:chOff x="585367" y="1205460"/>
            <a:chExt cx="7272808" cy="5316219"/>
          </a:xfrm>
        </p:grpSpPr>
        <p:sp>
          <p:nvSpPr>
            <p:cNvPr id="14" name="流程圖: 決策 13"/>
            <p:cNvSpPr/>
            <p:nvPr/>
          </p:nvSpPr>
          <p:spPr>
            <a:xfrm>
              <a:off x="3520218" y="2921279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各系助理</a:t>
              </a:r>
              <a:endParaRPr lang="zh-TW" altLang="en-US" sz="1600" dirty="0"/>
            </a:p>
          </p:txBody>
        </p:sp>
        <p:sp>
          <p:nvSpPr>
            <p:cNvPr id="86" name="文字方塊 85"/>
            <p:cNvSpPr txBox="1"/>
            <p:nvPr/>
          </p:nvSpPr>
          <p:spPr>
            <a:xfrm>
              <a:off x="2198210" y="1963918"/>
              <a:ext cx="81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(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退件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25" name="文字方塊 124"/>
            <p:cNvSpPr txBox="1"/>
            <p:nvPr/>
          </p:nvSpPr>
          <p:spPr>
            <a:xfrm>
              <a:off x="4236977" y="3857383"/>
              <a:ext cx="14609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0070C0"/>
                  </a:solidFill>
                </a:rPr>
                <a:t>(</a:t>
              </a:r>
              <a:r>
                <a:rPr lang="zh-TW" altLang="en-US" dirty="0" smtClean="0">
                  <a:solidFill>
                    <a:srgbClr val="0070C0"/>
                  </a:solidFill>
                </a:rPr>
                <a:t>送線上簽核</a:t>
              </a:r>
              <a:r>
                <a:rPr lang="en-US" altLang="zh-TW" dirty="0" smtClean="0">
                  <a:solidFill>
                    <a:srgbClr val="0070C0"/>
                  </a:solidFill>
                </a:rPr>
                <a:t>)</a:t>
              </a:r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4" name="流程圖: 程序 3"/>
            <p:cNvSpPr/>
            <p:nvPr/>
          </p:nvSpPr>
          <p:spPr>
            <a:xfrm>
              <a:off x="3483562" y="2060848"/>
              <a:ext cx="1584176" cy="576064"/>
            </a:xfrm>
            <a:prstGeom prst="flowChartProcess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</a:t>
              </a:r>
              <a:endParaRPr lang="en-US" altLang="zh-TW" sz="1600" dirty="0" smtClean="0"/>
            </a:p>
            <a:p>
              <a:pPr algn="ctr"/>
              <a:r>
                <a:rPr lang="zh-TW" altLang="en-US" sz="1600" dirty="0" smtClean="0"/>
                <a:t>申請證照</a:t>
              </a:r>
              <a:endParaRPr lang="zh-TW" altLang="en-US" sz="1600" dirty="0"/>
            </a:p>
          </p:txBody>
        </p:sp>
        <p:sp>
          <p:nvSpPr>
            <p:cNvPr id="12" name="流程圖: 結束點 11"/>
            <p:cNvSpPr/>
            <p:nvPr/>
          </p:nvSpPr>
          <p:spPr>
            <a:xfrm>
              <a:off x="3567402" y="5945615"/>
              <a:ext cx="1368152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審核通過</a:t>
              </a:r>
              <a:endParaRPr lang="zh-TW" altLang="en-US" sz="1600" dirty="0"/>
            </a:p>
          </p:txBody>
        </p:sp>
        <p:sp>
          <p:nvSpPr>
            <p:cNvPr id="13" name="流程圖: 結束點 12"/>
            <p:cNvSpPr/>
            <p:nvPr/>
          </p:nvSpPr>
          <p:spPr>
            <a:xfrm>
              <a:off x="3484213" y="1205460"/>
              <a:ext cx="1584176" cy="576064"/>
            </a:xfrm>
            <a:prstGeom prst="flowChartTerminator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學生證照</a:t>
              </a:r>
              <a:r>
                <a:rPr lang="en-US" altLang="zh-TW" sz="1600" dirty="0" smtClean="0"/>
                <a:t/>
              </a:r>
              <a:br>
                <a:rPr lang="en-US" altLang="zh-TW" sz="1600" dirty="0" smtClean="0"/>
              </a:br>
              <a:r>
                <a:rPr lang="zh-TW" altLang="en-US" sz="1600" dirty="0" smtClean="0"/>
                <a:t>申請流程</a:t>
              </a:r>
              <a:endParaRPr lang="zh-TW" altLang="en-US" sz="1600" dirty="0"/>
            </a:p>
          </p:txBody>
        </p:sp>
        <p:sp>
          <p:nvSpPr>
            <p:cNvPr id="15" name="流程圖: 決策 14"/>
            <p:cNvSpPr/>
            <p:nvPr/>
          </p:nvSpPr>
          <p:spPr>
            <a:xfrm>
              <a:off x="6201991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教資中心</a:t>
              </a:r>
              <a:endParaRPr lang="en-US" altLang="zh-TW" sz="1600" dirty="0"/>
            </a:p>
          </p:txBody>
        </p:sp>
        <p:cxnSp>
          <p:nvCxnSpPr>
            <p:cNvPr id="19" name="肘形接點 18"/>
            <p:cNvCxnSpPr>
              <a:stCxn id="13" idx="2"/>
              <a:endCxn id="4" idx="0"/>
            </p:cNvCxnSpPr>
            <p:nvPr/>
          </p:nvCxnSpPr>
          <p:spPr>
            <a:xfrm rot="5400000">
              <a:off x="4136314" y="1920861"/>
              <a:ext cx="279324" cy="651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肘形接點 20"/>
            <p:cNvCxnSpPr>
              <a:stCxn id="4" idx="2"/>
              <a:endCxn id="14" idx="0"/>
            </p:cNvCxnSpPr>
            <p:nvPr/>
          </p:nvCxnSpPr>
          <p:spPr>
            <a:xfrm rot="16200000" flipH="1">
              <a:off x="4133793" y="2778769"/>
              <a:ext cx="284367" cy="652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肘形接點 92"/>
            <p:cNvCxnSpPr>
              <a:stCxn id="14" idx="1"/>
              <a:endCxn id="4" idx="1"/>
            </p:cNvCxnSpPr>
            <p:nvPr/>
          </p:nvCxnSpPr>
          <p:spPr>
            <a:xfrm rot="10800000">
              <a:off x="3483562" y="2348881"/>
              <a:ext cx="36656" cy="1040451"/>
            </a:xfrm>
            <a:prstGeom prst="bentConnector3">
              <a:avLst>
                <a:gd name="adj1" fmla="val 72363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流程圖: 決策 23"/>
            <p:cNvSpPr/>
            <p:nvPr/>
          </p:nvSpPr>
          <p:spPr>
            <a:xfrm>
              <a:off x="2483768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圖資處</a:t>
              </a:r>
              <a:endParaRPr lang="en-US" altLang="zh-TW" sz="1600" dirty="0"/>
            </a:p>
          </p:txBody>
        </p:sp>
        <p:sp>
          <p:nvSpPr>
            <p:cNvPr id="27" name="流程圖: 決策 26"/>
            <p:cNvSpPr/>
            <p:nvPr/>
          </p:nvSpPr>
          <p:spPr>
            <a:xfrm>
              <a:off x="4250045" y="440383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衛保組</a:t>
              </a:r>
              <a:endParaRPr lang="en-US" altLang="zh-TW" sz="1600" dirty="0"/>
            </a:p>
          </p:txBody>
        </p:sp>
        <p:sp>
          <p:nvSpPr>
            <p:cNvPr id="28" name="流程圖: 決策 27"/>
            <p:cNvSpPr/>
            <p:nvPr/>
          </p:nvSpPr>
          <p:spPr>
            <a:xfrm>
              <a:off x="585367" y="4405754"/>
              <a:ext cx="1512168" cy="936104"/>
            </a:xfrm>
            <a:prstGeom prst="flowChartDecision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語言教學組</a:t>
              </a:r>
              <a:endParaRPr lang="en-US" altLang="zh-TW" sz="1600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1305961" y="4180007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語言門檻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3177655" y="4173868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資訊門檻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4977855" y="4173868"/>
              <a:ext cx="1222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急救相關證照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6922585" y="4168444"/>
              <a:ext cx="935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00B050"/>
                  </a:solidFill>
                </a:rPr>
                <a:t>(</a:t>
              </a:r>
              <a:r>
                <a:rPr lang="zh-TW" altLang="en-US" sz="1200" dirty="0" smtClean="0">
                  <a:solidFill>
                    <a:srgbClr val="00B050"/>
                  </a:solidFill>
                </a:rPr>
                <a:t>專業證照</a:t>
              </a:r>
              <a:r>
                <a:rPr lang="en-US" altLang="zh-TW" sz="1200" dirty="0" smtClean="0">
                  <a:solidFill>
                    <a:srgbClr val="00B050"/>
                  </a:solidFill>
                </a:rPr>
                <a:t>)</a:t>
              </a:r>
              <a:endParaRPr lang="zh-TW" alt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67" name="文字方塊 66"/>
            <p:cNvSpPr txBox="1"/>
            <p:nvPr/>
          </p:nvSpPr>
          <p:spPr>
            <a:xfrm>
              <a:off x="5509861" y="1972072"/>
              <a:ext cx="81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(</a:t>
              </a:r>
              <a:r>
                <a:rPr lang="zh-TW" altLang="en-US" dirty="0" smtClean="0">
                  <a:solidFill>
                    <a:srgbClr val="FF0000"/>
                  </a:solidFill>
                </a:rPr>
                <a:t>退件</a:t>
              </a:r>
              <a:r>
                <a:rPr lang="en-US" altLang="zh-TW" dirty="0" smtClean="0">
                  <a:solidFill>
                    <a:srgbClr val="FF0000"/>
                  </a:solidFill>
                </a:rPr>
                <a:t>)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8" name="肘形接點 7"/>
          <p:cNvCxnSpPr>
            <a:stCxn id="14" idx="2"/>
            <a:endCxn id="28" idx="0"/>
          </p:cNvCxnSpPr>
          <p:nvPr/>
        </p:nvCxnSpPr>
        <p:spPr>
          <a:xfrm rot="5400000">
            <a:off x="2776909" y="2667808"/>
            <a:ext cx="548371" cy="293485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接點 9"/>
          <p:cNvCxnSpPr>
            <a:stCxn id="14" idx="2"/>
            <a:endCxn id="24" idx="0"/>
          </p:cNvCxnSpPr>
          <p:nvPr/>
        </p:nvCxnSpPr>
        <p:spPr>
          <a:xfrm rot="5400000">
            <a:off x="3726109" y="3617008"/>
            <a:ext cx="548371" cy="103645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接點 15"/>
          <p:cNvCxnSpPr>
            <a:stCxn id="14" idx="2"/>
            <a:endCxn id="27" idx="0"/>
          </p:cNvCxnSpPr>
          <p:nvPr/>
        </p:nvCxnSpPr>
        <p:spPr>
          <a:xfrm rot="16200000" flipH="1">
            <a:off x="4610207" y="3769359"/>
            <a:ext cx="546451" cy="7298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14" idx="2"/>
            <a:endCxn id="15" idx="0"/>
          </p:cNvCxnSpPr>
          <p:nvPr/>
        </p:nvCxnSpPr>
        <p:spPr>
          <a:xfrm rot="16200000" flipH="1">
            <a:off x="5585220" y="2794346"/>
            <a:ext cx="548371" cy="268177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接點 29"/>
          <p:cNvCxnSpPr>
            <a:stCxn id="28" idx="2"/>
            <a:endCxn id="12" idx="0"/>
          </p:cNvCxnSpPr>
          <p:nvPr/>
        </p:nvCxnSpPr>
        <p:spPr>
          <a:xfrm rot="16200000" flipH="1">
            <a:off x="2736803" y="4192387"/>
            <a:ext cx="603757" cy="29100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接點 31"/>
          <p:cNvCxnSpPr>
            <a:stCxn id="24" idx="2"/>
            <a:endCxn id="12" idx="0"/>
          </p:cNvCxnSpPr>
          <p:nvPr/>
        </p:nvCxnSpPr>
        <p:spPr>
          <a:xfrm rot="16200000" flipH="1">
            <a:off x="3686004" y="5141588"/>
            <a:ext cx="603757" cy="101162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>
            <a:stCxn id="27" idx="2"/>
            <a:endCxn id="12" idx="0"/>
          </p:cNvCxnSpPr>
          <p:nvPr/>
        </p:nvCxnSpPr>
        <p:spPr>
          <a:xfrm rot="5400000">
            <a:off x="4568183" y="5269116"/>
            <a:ext cx="605677" cy="75465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接點 41"/>
          <p:cNvCxnSpPr>
            <a:stCxn id="15" idx="2"/>
            <a:endCxn id="12" idx="0"/>
          </p:cNvCxnSpPr>
          <p:nvPr/>
        </p:nvCxnSpPr>
        <p:spPr>
          <a:xfrm rot="5400000">
            <a:off x="5545116" y="4294103"/>
            <a:ext cx="603757" cy="270659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接點 51"/>
          <p:cNvCxnSpPr>
            <a:stCxn id="28" idx="1"/>
            <a:endCxn id="4" idx="1"/>
          </p:cNvCxnSpPr>
          <p:nvPr/>
        </p:nvCxnSpPr>
        <p:spPr>
          <a:xfrm rot="10800000" flipH="1">
            <a:off x="827583" y="2352545"/>
            <a:ext cx="2898195" cy="2524926"/>
          </a:xfrm>
          <a:prstGeom prst="bentConnector3">
            <a:avLst>
              <a:gd name="adj1" fmla="val -788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接點 53"/>
          <p:cNvCxnSpPr>
            <a:stCxn id="24" idx="1"/>
            <a:endCxn id="4" idx="1"/>
          </p:cNvCxnSpPr>
          <p:nvPr/>
        </p:nvCxnSpPr>
        <p:spPr>
          <a:xfrm rot="10800000" flipH="1">
            <a:off x="2725985" y="2352545"/>
            <a:ext cx="999794" cy="2524926"/>
          </a:xfrm>
          <a:prstGeom prst="bentConnector3">
            <a:avLst>
              <a:gd name="adj1" fmla="val -2286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肘形接點 57"/>
          <p:cNvCxnSpPr>
            <a:stCxn id="27" idx="3"/>
            <a:endCxn id="4" idx="3"/>
          </p:cNvCxnSpPr>
          <p:nvPr/>
        </p:nvCxnSpPr>
        <p:spPr>
          <a:xfrm flipH="1" flipV="1">
            <a:off x="5309955" y="2352545"/>
            <a:ext cx="694475" cy="2523006"/>
          </a:xfrm>
          <a:prstGeom prst="bentConnector3">
            <a:avLst>
              <a:gd name="adj1" fmla="val -3291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肘形接點 59"/>
          <p:cNvCxnSpPr>
            <a:stCxn id="15" idx="3"/>
            <a:endCxn id="4" idx="3"/>
          </p:cNvCxnSpPr>
          <p:nvPr/>
        </p:nvCxnSpPr>
        <p:spPr>
          <a:xfrm flipH="1" flipV="1">
            <a:off x="5309955" y="2352545"/>
            <a:ext cx="2646421" cy="2524926"/>
          </a:xfrm>
          <a:prstGeom prst="bentConnector3">
            <a:avLst>
              <a:gd name="adj1" fmla="val -863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8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學生證照申請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說明：語言</a:t>
            </a:r>
            <a:r>
              <a:rPr lang="zh-TW" altLang="en-US" dirty="0" smtClean="0">
                <a:latin typeface="微軟正黑體"/>
                <a:ea typeface="微軟正黑體"/>
              </a:rPr>
              <a:t>、</a:t>
            </a:r>
            <a:r>
              <a:rPr lang="zh-TW" altLang="en-US" dirty="0" smtClean="0"/>
              <a:t>技術等證照之申請，經審核通過後，列入校務系統學生個人證照資料中</a:t>
            </a:r>
            <a:r>
              <a:rPr lang="zh-TW" altLang="en-US" dirty="0" smtClean="0">
                <a:latin typeface="新細明體"/>
                <a:ea typeface="新細明體"/>
              </a:rPr>
              <a:t>。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路徑：</a:t>
            </a:r>
            <a:r>
              <a:rPr lang="en-US" altLang="zh-TW" dirty="0" smtClean="0"/>
              <a:t>P2</a:t>
            </a:r>
            <a:r>
              <a:rPr lang="zh-TW" altLang="en-US" dirty="0" smtClean="0"/>
              <a:t>學生專區</a:t>
            </a:r>
            <a:r>
              <a:rPr lang="en-US" altLang="zh-TW" dirty="0" smtClean="0">
                <a:sym typeface="Wingdings" panose="05000000000000000000" pitchFamily="2" charset="2"/>
              </a:rPr>
              <a:t>S4</a:t>
            </a:r>
            <a:r>
              <a:rPr lang="zh-TW" altLang="en-US" dirty="0" smtClean="0">
                <a:sym typeface="Wingdings" panose="05000000000000000000" pitchFamily="2" charset="2"/>
              </a:rPr>
              <a:t>我的申請</a:t>
            </a:r>
            <a:r>
              <a:rPr lang="en-US" altLang="zh-TW" dirty="0" smtClean="0">
                <a:sym typeface="Wingdings" panose="05000000000000000000" pitchFamily="2" charset="2"/>
              </a:rPr>
              <a:t>S413</a:t>
            </a:r>
            <a:r>
              <a:rPr lang="zh-TW" altLang="en-US" dirty="0" smtClean="0">
                <a:sym typeface="Wingdings" panose="05000000000000000000" pitchFamily="2" charset="2"/>
              </a:rPr>
              <a:t>技術證照申請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選單路徑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230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操作示範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121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進入學生證照申請介面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45698"/>
            <a:ext cx="6192688" cy="542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142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查詢證照列表</a:t>
            </a:r>
            <a:endParaRPr lang="zh-TW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86"/>
            <a:ext cx="8229600" cy="351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15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查詢證照明細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6192688" cy="563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931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新增申請證照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2932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按下</a:t>
            </a:r>
            <a:r>
              <a:rPr lang="zh-TW" altLang="en-US" dirty="0" smtClean="0">
                <a:latin typeface="新細明體"/>
                <a:ea typeface="新細明體"/>
              </a:rPr>
              <a:t>「</a:t>
            </a:r>
            <a:r>
              <a:rPr lang="zh-TW" altLang="en-US" dirty="0" smtClean="0"/>
              <a:t>新增</a:t>
            </a:r>
            <a:r>
              <a:rPr lang="zh-TW" altLang="en-US" dirty="0" smtClean="0">
                <a:latin typeface="新細明體"/>
                <a:ea typeface="新細明體"/>
              </a:rPr>
              <a:t>」</a:t>
            </a:r>
            <a:r>
              <a:rPr lang="zh-TW" altLang="en-US" dirty="0" smtClean="0"/>
              <a:t>按鈕</a:t>
            </a:r>
            <a:endParaRPr lang="zh-TW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93084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116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挑選證照</a:t>
            </a:r>
            <a:endParaRPr lang="zh-TW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801438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357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輸入證照資料</a:t>
            </a:r>
            <a:endParaRPr lang="zh-TW" alt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2677319"/>
            <a:ext cx="63817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984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上傳佐證文件</a:t>
            </a:r>
            <a:r>
              <a:rPr lang="en-US" altLang="zh-TW" dirty="0" smtClean="0"/>
              <a:t>-</a:t>
            </a:r>
            <a:r>
              <a:rPr lang="zh-TW" altLang="en-US" dirty="0" smtClean="0"/>
              <a:t>挑選檔案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79" y="1124744"/>
            <a:ext cx="823912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840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證明文件列表及輸入備註</a:t>
            </a:r>
            <a:endParaRPr lang="zh-TW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876425"/>
            <a:ext cx="585787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733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送出申請後</a:t>
            </a:r>
            <a:endParaRPr lang="zh-TW" alt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862267" cy="3222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089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退件重送</a:t>
            </a:r>
            <a:endParaRPr lang="zh-TW" alt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480719" cy="573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40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退件之原因排除後，重新送出申請</a:t>
            </a:r>
            <a:endParaRPr lang="zh-TW" alt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6048672" cy="544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781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審核中的案件，即不得再刪除</a:t>
            </a:r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1"/>
            <a:ext cx="6048672" cy="547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540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佐證文件允許的檔案種類有</a:t>
            </a:r>
            <a:r>
              <a:rPr lang="en-US" altLang="zh-TW" dirty="0" smtClean="0">
                <a:latin typeface="+mn-ea"/>
              </a:rPr>
              <a:t>PDF</a:t>
            </a:r>
            <a:r>
              <a:rPr lang="zh-TW" altLang="en-US" dirty="0" smtClean="0">
                <a:latin typeface="+mn-ea"/>
              </a:rPr>
              <a:t>、</a:t>
            </a:r>
            <a:r>
              <a:rPr lang="en-US" altLang="zh-TW" dirty="0" smtClean="0">
                <a:latin typeface="+mn-ea"/>
              </a:rPr>
              <a:t>JPG</a:t>
            </a:r>
            <a:r>
              <a:rPr lang="zh-TW" altLang="en-US" dirty="0" smtClean="0">
                <a:latin typeface="+mn-ea"/>
              </a:rPr>
              <a:t>、</a:t>
            </a:r>
            <a:r>
              <a:rPr lang="en-US" altLang="zh-TW" dirty="0" smtClean="0">
                <a:latin typeface="+mn-ea"/>
              </a:rPr>
              <a:t>PNG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佐證文件可上傳多個檔案</a:t>
            </a:r>
            <a:r>
              <a:rPr lang="zh-TW" altLang="en-US" dirty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若證照證書無證書字號時，請填「無」。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藍色底色的文字方塊，為僅供讀取欄位。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在申請種類</a:t>
            </a:r>
            <a:r>
              <a:rPr lang="zh-TW" altLang="en-US" smtClean="0">
                <a:latin typeface="+mn-ea"/>
              </a:rPr>
              <a:t>中，請勿選取</a:t>
            </a:r>
            <a:r>
              <a:rPr lang="zh-TW" altLang="en-US">
                <a:latin typeface="+mn-ea"/>
              </a:rPr>
              <a:t>已經通過的門檻</a:t>
            </a:r>
            <a:r>
              <a:rPr lang="zh-TW" altLang="en-US" smtClean="0">
                <a:latin typeface="+mn-ea"/>
              </a:rPr>
              <a:t>，</a:t>
            </a:r>
            <a:r>
              <a:rPr lang="zh-TW" altLang="en-US" dirty="0">
                <a:latin typeface="+mn-ea"/>
              </a:rPr>
              <a:t>系統會</a:t>
            </a:r>
            <a:r>
              <a:rPr lang="zh-TW" altLang="en-US" dirty="0" smtClean="0">
                <a:latin typeface="+mn-ea"/>
              </a:rPr>
              <a:t>自動辨別您</a:t>
            </a:r>
            <a:r>
              <a:rPr lang="zh-TW" altLang="en-US" dirty="0">
                <a:latin typeface="+mn-ea"/>
              </a:rPr>
              <a:t>的「畢業門檻」是否已</a:t>
            </a:r>
            <a:r>
              <a:rPr lang="zh-TW" altLang="en-US" dirty="0" smtClean="0">
                <a:latin typeface="+mn-ea"/>
              </a:rPr>
              <a:t>過。</a:t>
            </a:r>
            <a:endParaRPr lang="zh-TW" altLang="en-US" dirty="0">
              <a:latin typeface="+mn-ea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注意事項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299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1372</TotalTime>
  <Words>261</Words>
  <Application>Microsoft Office PowerPoint</Application>
  <PresentationFormat>如螢幕大小 (4:3)</PresentationFormat>
  <Paragraphs>48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匯合</vt:lpstr>
      <vt:lpstr>學生證照改版教育訓練 （學生篇）</vt:lpstr>
      <vt:lpstr>內容</vt:lpstr>
      <vt:lpstr>學生證照申請流程</vt:lpstr>
      <vt:lpstr>選單路徑</vt:lpstr>
      <vt:lpstr>操作示範</vt:lpstr>
      <vt:lpstr>進入學生證照申請介面</vt:lpstr>
      <vt:lpstr>查詢證照列表</vt:lpstr>
      <vt:lpstr>查詢證照明細</vt:lpstr>
      <vt:lpstr>新增申請證照</vt:lpstr>
      <vt:lpstr>按下「新增」按鈕</vt:lpstr>
      <vt:lpstr>挑選證照</vt:lpstr>
      <vt:lpstr>輸入證照資料</vt:lpstr>
      <vt:lpstr>上傳佐證文件-挑選檔案</vt:lpstr>
      <vt:lpstr>證明文件列表及輸入備註</vt:lpstr>
      <vt:lpstr>送出申請後</vt:lpstr>
      <vt:lpstr>退件重送</vt:lpstr>
      <vt:lpstr>退件之原因排除後，重新送出申請</vt:lpstr>
      <vt:lpstr>審核中的案件，即不得再刪除</vt:lpstr>
      <vt:lpstr>注意事項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學程申請教育訓練</dc:title>
  <dc:creator>jeffrey</dc:creator>
  <cp:lastModifiedBy>Jeffrey</cp:lastModifiedBy>
  <cp:revision>95</cp:revision>
  <dcterms:created xsi:type="dcterms:W3CDTF">2013-09-08T23:46:21Z</dcterms:created>
  <dcterms:modified xsi:type="dcterms:W3CDTF">2014-10-30T07:36:18Z</dcterms:modified>
</cp:coreProperties>
</file>